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62"/>
  </p:notesMasterIdLst>
  <p:sldIdLst>
    <p:sldId id="256" r:id="rId2"/>
    <p:sldId id="266" r:id="rId3"/>
    <p:sldId id="383" r:id="rId4"/>
    <p:sldId id="382" r:id="rId5"/>
    <p:sldId id="394" r:id="rId6"/>
    <p:sldId id="469" r:id="rId7"/>
    <p:sldId id="470" r:id="rId8"/>
    <p:sldId id="471" r:id="rId9"/>
    <p:sldId id="472" r:id="rId10"/>
    <p:sldId id="473" r:id="rId11"/>
    <p:sldId id="474" r:id="rId12"/>
    <p:sldId id="514" r:id="rId13"/>
    <p:sldId id="475" r:id="rId14"/>
    <p:sldId id="389" r:id="rId15"/>
    <p:sldId id="402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515" r:id="rId31"/>
    <p:sldId id="390" r:id="rId32"/>
    <p:sldId id="421" r:id="rId33"/>
    <p:sldId id="492" r:id="rId34"/>
    <p:sldId id="493" r:id="rId35"/>
    <p:sldId id="494" r:id="rId36"/>
    <p:sldId id="495" r:id="rId37"/>
    <p:sldId id="496" r:id="rId38"/>
    <p:sldId id="497" r:id="rId39"/>
    <p:sldId id="427" r:id="rId40"/>
    <p:sldId id="430" r:id="rId41"/>
    <p:sldId id="498" r:id="rId42"/>
    <p:sldId id="499" r:id="rId43"/>
    <p:sldId id="500" r:id="rId44"/>
    <p:sldId id="501" r:id="rId45"/>
    <p:sldId id="435" r:id="rId46"/>
    <p:sldId id="502" r:id="rId47"/>
    <p:sldId id="503" r:id="rId48"/>
    <p:sldId id="504" r:id="rId49"/>
    <p:sldId id="440" r:id="rId50"/>
    <p:sldId id="505" r:id="rId51"/>
    <p:sldId id="506" r:id="rId52"/>
    <p:sldId id="441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392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D9F2840-2472-449F-AA7C-F418718EA1CF}">
          <p14:sldIdLst>
            <p14:sldId id="256"/>
            <p14:sldId id="266"/>
            <p14:sldId id="383"/>
          </p14:sldIdLst>
        </p14:section>
        <p14:section name="01_관계 데이터 모델의 개념" id="{55F2377F-92F4-4FC2-8902-5C8419E1CB41}">
          <p14:sldIdLst>
            <p14:sldId id="382"/>
            <p14:sldId id="394"/>
            <p14:sldId id="469"/>
            <p14:sldId id="470"/>
            <p14:sldId id="471"/>
            <p14:sldId id="472"/>
            <p14:sldId id="473"/>
            <p14:sldId id="474"/>
            <p14:sldId id="514"/>
            <p14:sldId id="475"/>
          </p14:sldIdLst>
        </p14:section>
        <p14:section name="02_무결성 제약조건" id="{C5485034-14C0-44D8-BBE4-B498A62EB38B}">
          <p14:sldIdLst>
            <p14:sldId id="389"/>
            <p14:sldId id="402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515"/>
          </p14:sldIdLst>
        </p14:section>
        <p14:section name="03_관계대수" id="{BA0F2E01-B4AF-46B9-B30C-287FEE36D3B0}">
          <p14:sldIdLst>
            <p14:sldId id="390"/>
            <p14:sldId id="421"/>
            <p14:sldId id="492"/>
            <p14:sldId id="493"/>
            <p14:sldId id="494"/>
            <p14:sldId id="495"/>
            <p14:sldId id="496"/>
            <p14:sldId id="497"/>
            <p14:sldId id="427"/>
            <p14:sldId id="430"/>
            <p14:sldId id="498"/>
            <p14:sldId id="499"/>
            <p14:sldId id="500"/>
            <p14:sldId id="501"/>
            <p14:sldId id="435"/>
            <p14:sldId id="502"/>
            <p14:sldId id="503"/>
            <p14:sldId id="504"/>
            <p14:sldId id="440"/>
            <p14:sldId id="505"/>
            <p14:sldId id="506"/>
            <p14:sldId id="441"/>
            <p14:sldId id="507"/>
            <p14:sldId id="508"/>
            <p14:sldId id="509"/>
            <p14:sldId id="510"/>
            <p14:sldId id="511"/>
            <p14:sldId id="512"/>
            <p14:sldId id="513"/>
          </p14:sldIdLst>
        </p14:section>
        <p14:section name="요약" id="{C922B90A-35F1-4E7E-87C9-8C190AEBF0C4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93939"/>
    <a:srgbClr val="000000"/>
    <a:srgbClr val="00A4E6"/>
    <a:srgbClr val="99CCFF"/>
    <a:srgbClr val="CDF1FF"/>
    <a:srgbClr val="97E1FF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8794" autoAdjust="0"/>
  </p:normalViewPr>
  <p:slideViewPr>
    <p:cSldViewPr>
      <p:cViewPr varScale="1">
        <p:scale>
          <a:sx n="100" d="100"/>
          <a:sy n="100" d="100"/>
        </p:scale>
        <p:origin x="1552" y="68"/>
      </p:cViewPr>
      <p:guideLst>
        <p:guide orient="horz" pos="119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0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2024-02-13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31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DCF6E8-0148-45DA-9419-FFDB44DB87FF}" type="datetime1">
              <a:rPr lang="ko-KR" altLang="en-US" smtClean="0"/>
              <a:t>2024-02-13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4619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543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276521" y="5975822"/>
            <a:ext cx="3791423" cy="586615"/>
            <a:chOff x="130805" y="5990292"/>
            <a:chExt cx="3791423" cy="586615"/>
          </a:xfrm>
        </p:grpSpPr>
        <p:sp>
          <p:nvSpPr>
            <p:cNvPr id="11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2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6032"/>
            <a:ext cx="6305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048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 userDrawn="1"/>
        </p:nvSpPr>
        <p:spPr bwMode="invGray">
          <a:xfrm>
            <a:off x="0" y="-27384"/>
            <a:ext cx="9144000" cy="617311"/>
          </a:xfrm>
          <a:prstGeom prst="rect">
            <a:avLst/>
          </a:prstGeom>
          <a:solidFill>
            <a:srgbClr val="F4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02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64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3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7"/>
          <p:cNvGrpSpPr>
            <a:grpSpLocks/>
          </p:cNvGrpSpPr>
          <p:nvPr userDrawn="1"/>
        </p:nvGrpSpPr>
        <p:grpSpPr bwMode="auto">
          <a:xfrm>
            <a:off x="4176399" y="93663"/>
            <a:ext cx="5580175" cy="523220"/>
            <a:chOff x="6752029" y="188640"/>
            <a:chExt cx="5582416" cy="521913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관계 데이터 모델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6752029" y="188640"/>
              <a:ext cx="1649318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34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E64B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ED827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F0988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F2A6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000"/>
            </a:lvl4pPr>
            <a:lvl5pPr marL="990600" indent="-180975">
              <a:buClr>
                <a:srgbClr val="EB7363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 smtClean="0"/>
              <a:t>셋째 </a:t>
            </a:r>
            <a:r>
              <a:rPr lang="ko-KR" altLang="en-US" dirty="0"/>
              <a:t>수준</a:t>
            </a:r>
          </a:p>
          <a:p>
            <a:pPr lvl="4"/>
            <a:r>
              <a:rPr lang="ko-KR" altLang="en-US" dirty="0" smtClean="0"/>
              <a:t>넷째 </a:t>
            </a:r>
            <a:r>
              <a:rPr lang="ko-KR" altLang="en-US" dirty="0"/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79939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179512" y="3645024"/>
            <a:ext cx="6143382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endParaRPr lang="ko-KR" altLang="en-US" sz="4600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344F6B"/>
                </a:solidFill>
              </a:rPr>
              <a:t>Chapter </a:t>
            </a:r>
            <a:r>
              <a:rPr lang="en-US" altLang="ko-KR" sz="2800" dirty="0">
                <a:solidFill>
                  <a:srgbClr val="344F6B"/>
                </a:solidFill>
              </a:rPr>
              <a:t>02</a:t>
            </a:r>
            <a:r>
              <a:rPr lang="en-US" altLang="ko-KR" sz="2800" dirty="0">
                <a:solidFill>
                  <a:srgbClr val="215968"/>
                </a:solidFill>
              </a:rPr>
              <a:t/>
            </a:r>
            <a:br>
              <a:rPr lang="en-US" altLang="ko-KR" sz="2800" dirty="0">
                <a:solidFill>
                  <a:srgbClr val="215968"/>
                </a:solidFill>
              </a:rPr>
            </a:br>
            <a:r>
              <a:rPr lang="en-US" altLang="ko-KR" sz="500" dirty="0"/>
              <a:t/>
            </a:r>
            <a:br>
              <a:rPr lang="en-US" altLang="ko-KR" sz="500" dirty="0"/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 데이터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릴레이션 </a:t>
            </a:r>
            <a:r>
              <a:rPr lang="ko-KR" altLang="en-US" dirty="0" smtClean="0"/>
              <a:t>인스턴스</a:t>
            </a:r>
            <a:endParaRPr lang="en-US" altLang="ko-KR" dirty="0" smtClean="0"/>
          </a:p>
          <a:p>
            <a:pPr lvl="1"/>
            <a:r>
              <a:rPr lang="ko-KR" altLang="en-US" dirty="0"/>
              <a:t>릴레이션 스키마에 실제로 저장된 데이터의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투플</a:t>
            </a:r>
            <a:r>
              <a:rPr lang="en-US" altLang="ko-KR" dirty="0" smtClean="0"/>
              <a:t>(tuple)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릴레이션의 </a:t>
            </a:r>
            <a:r>
              <a:rPr lang="ko-KR" altLang="en-US" dirty="0" smtClean="0"/>
              <a:t>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카디날리티</a:t>
            </a:r>
            <a:r>
              <a:rPr lang="en-US" altLang="ko-KR" dirty="0" smtClean="0"/>
              <a:t>(cardinality)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투플의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릴레이션 구조와 관련된 </a:t>
            </a:r>
            <a:r>
              <a:rPr lang="ko-KR" altLang="en-US" dirty="0" smtClean="0"/>
              <a:t>용어 정리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51911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4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릴레이션의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r>
              <a:rPr lang="ko-KR" altLang="en-US" dirty="0" err="1" smtClean="0"/>
              <a:t>릴레이션의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 </a:t>
            </a:r>
            <a:r>
              <a:rPr lang="ko-KR" altLang="en-US" dirty="0"/>
              <a:t>속성은 단일 값을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 </a:t>
            </a:r>
            <a:r>
              <a:rPr lang="ko-KR" altLang="en-US" dirty="0"/>
              <a:t>속성은 서로 다른 이름을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 </a:t>
            </a:r>
            <a:r>
              <a:rPr lang="ko-KR" altLang="en-US" dirty="0"/>
              <a:t>한 속성의 값은 모두 같은 도메인 값을 가짐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 </a:t>
            </a:r>
            <a:r>
              <a:rPr lang="ko-KR" altLang="en-US" dirty="0"/>
              <a:t>속성의 순서는 상관없음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 </a:t>
            </a:r>
            <a:r>
              <a:rPr lang="ko-KR" altLang="en-US" dirty="0" err="1"/>
              <a:t>릴레이션</a:t>
            </a:r>
            <a:r>
              <a:rPr lang="ko-KR" altLang="en-US" dirty="0"/>
              <a:t> 내의 중복된 </a:t>
            </a:r>
            <a:r>
              <a:rPr lang="ko-KR" altLang="en-US" dirty="0" err="1"/>
              <a:t>투플은</a:t>
            </a:r>
            <a:r>
              <a:rPr lang="ko-KR" altLang="en-US" dirty="0"/>
              <a:t> 허용하지 않음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sym typeface="Wingdings"/>
              </a:rPr>
              <a:t> </a:t>
            </a:r>
            <a:r>
              <a:rPr lang="ko-KR" altLang="en-US" dirty="0" err="1"/>
              <a:t>투플의</a:t>
            </a:r>
            <a:r>
              <a:rPr lang="ko-KR" altLang="en-US" dirty="0"/>
              <a:t> 순서는 </a:t>
            </a:r>
            <a:r>
              <a:rPr lang="ko-KR" altLang="en-US" dirty="0" smtClean="0"/>
              <a:t>상관없음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6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릴레이션의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투플의</a:t>
            </a:r>
            <a:r>
              <a:rPr lang="ko-KR" altLang="en-US" dirty="0" smtClean="0"/>
              <a:t> 특징이 위배된 예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23928" y="1431617"/>
            <a:ext cx="22429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ko-KR" altLang="en-US" sz="1000" dirty="0" err="1">
                <a:solidFill>
                  <a:srgbClr val="FF0000"/>
                </a:solidFill>
                <a:latin typeface="+mn-ea"/>
                <a:ea typeface="+mn-ea"/>
              </a:rPr>
              <a:t>릴레이션에서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행을 </a:t>
            </a:r>
            <a:r>
              <a:rPr lang="ko-KR" altLang="en-US" sz="1000" dirty="0" err="1">
                <a:solidFill>
                  <a:srgbClr val="FF0000"/>
                </a:solidFill>
                <a:latin typeface="+mn-ea"/>
                <a:ea typeface="+mn-ea"/>
              </a:rPr>
              <a:t>투플이라고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부름</a:t>
            </a:r>
            <a:endParaRPr lang="en-US" altLang="ko-KR" sz="1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5" y="1728788"/>
            <a:ext cx="60293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3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관계 데이터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b="0" dirty="0"/>
              <a:t>데이터를 </a:t>
            </a:r>
            <a:r>
              <a:rPr lang="en-US" altLang="ko-KR" b="0" dirty="0"/>
              <a:t>2</a:t>
            </a:r>
            <a:r>
              <a:rPr lang="ko-KR" altLang="en-US" b="0" dirty="0"/>
              <a:t>차원 테이블 형태인 릴레이션으로 </a:t>
            </a:r>
            <a:r>
              <a:rPr lang="ko-KR" altLang="en-US" b="0" dirty="0" smtClean="0"/>
              <a:t>표현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릴레이션에 대한 제약조건과 </a:t>
            </a:r>
            <a:r>
              <a:rPr lang="ko-KR" altLang="en-US" dirty="0"/>
              <a:t>관계 연산을 위한 </a:t>
            </a:r>
            <a:r>
              <a:rPr lang="ko-KR" altLang="en-US" dirty="0" smtClean="0"/>
              <a:t>관계대수를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관계 데이터베이스 시스템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CC"/>
                </a:solidFill>
              </a:rPr>
              <a:t>관계 데이터 모델</a:t>
            </a:r>
            <a:r>
              <a:rPr lang="ko-KR" altLang="en-US" dirty="0"/>
              <a:t>을 컴퓨터 시스템에 구현한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관계 데이터 모델에 기초하여 </a:t>
            </a:r>
            <a:r>
              <a:rPr lang="en-US" altLang="ko-KR" dirty="0"/>
              <a:t>SQL</a:t>
            </a:r>
            <a:r>
              <a:rPr lang="ko-KR" altLang="en-US" dirty="0"/>
              <a:t>을 기반으로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60198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0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3913251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02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무결성 제약조건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60043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제약조건의 수행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</a:p>
          <a:p>
            <a:pPr lvl="1" latinLnBrk="0"/>
            <a:r>
              <a:rPr lang="ko-KR" altLang="en-US" dirty="0"/>
              <a:t>한 대의 자동차는 반드시 한 개의 </a:t>
            </a:r>
            <a:r>
              <a:rPr lang="ko-KR" altLang="en-US" dirty="0" smtClean="0"/>
              <a:t>자동차 문을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열 </a:t>
            </a:r>
            <a:r>
              <a:rPr lang="ko-KR" altLang="en-US" dirty="0"/>
              <a:t>수 </a:t>
            </a:r>
            <a:r>
              <a:rPr lang="ko-KR" altLang="en-US" dirty="0" smtClean="0"/>
              <a:t>있는 것처럼 무엇인가를 </a:t>
            </a:r>
            <a:r>
              <a:rPr lang="ko-KR" altLang="en-US" dirty="0"/>
              <a:t>유일하게 식별한다는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관계 </a:t>
            </a:r>
            <a:r>
              <a:rPr lang="ko-KR" altLang="en-US" dirty="0"/>
              <a:t>데이터베이스에서 </a:t>
            </a:r>
            <a:r>
              <a:rPr lang="ko-KR" altLang="en-US" dirty="0" smtClean="0"/>
              <a:t>키는 </a:t>
            </a:r>
            <a:r>
              <a:rPr lang="ko-KR" altLang="en-US" dirty="0"/>
              <a:t>릴레이션에서 특정 투플을 식별할 때 사용하는 속성 혹은 </a:t>
            </a:r>
            <a:r>
              <a:rPr lang="ko-KR" altLang="en-US" dirty="0" smtClean="0"/>
              <a:t>속성의 집합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키가 되는 속성</a:t>
            </a:r>
            <a:r>
              <a:rPr lang="en-US" altLang="ko-KR" dirty="0"/>
              <a:t>(</a:t>
            </a:r>
            <a:r>
              <a:rPr lang="ko-KR" altLang="en-US" dirty="0"/>
              <a:t>혹은 속성의 집합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반</a:t>
            </a:r>
            <a:r>
              <a:rPr lang="ko-KR" altLang="en-US" dirty="0"/>
              <a:t>드시 값이 달라서 투플들을 서로 구별할 수 </a:t>
            </a:r>
            <a:r>
              <a:rPr lang="ko-KR" altLang="en-US" dirty="0" smtClean="0"/>
              <a:t>있어야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12776"/>
            <a:ext cx="1656184" cy="1564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마당서점 데이터의 </a:t>
            </a:r>
            <a:r>
              <a:rPr lang="ko-KR" altLang="en-US" dirty="0" smtClean="0"/>
              <a:t>일부</a:t>
            </a:r>
            <a:r>
              <a:rPr lang="en-US" altLang="ko-KR" dirty="0" smtClean="0"/>
              <a:t>. </a:t>
            </a:r>
            <a:r>
              <a:rPr lang="ko-KR" altLang="en-US" dirty="0"/>
              <a:t>이 테이블들을 중심으로 키의 개념과 </a:t>
            </a:r>
            <a:r>
              <a:rPr lang="ko-KR" altLang="en-US" dirty="0" smtClean="0"/>
              <a:t>제약조건 알아보기</a:t>
            </a:r>
            <a:endParaRPr lang="en-US" altLang="ko-KR" dirty="0" smtClean="0"/>
          </a:p>
          <a:p>
            <a:pPr lvl="2"/>
            <a:r>
              <a:rPr lang="ko-KR" altLang="en-US" dirty="0">
                <a:solidFill>
                  <a:srgbClr val="0000CC"/>
                </a:solidFill>
              </a:rPr>
              <a:t>고객이 </a:t>
            </a:r>
            <a:r>
              <a:rPr lang="en-US" altLang="ko-KR" dirty="0">
                <a:solidFill>
                  <a:srgbClr val="0000CC"/>
                </a:solidFill>
              </a:rPr>
              <a:t>4</a:t>
            </a:r>
            <a:r>
              <a:rPr lang="ko-KR" altLang="en-US" dirty="0">
                <a:solidFill>
                  <a:srgbClr val="0000CC"/>
                </a:solidFill>
              </a:rPr>
              <a:t>명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>
                <a:solidFill>
                  <a:srgbClr val="0000CC"/>
                </a:solidFill>
              </a:rPr>
              <a:t>도서가 </a:t>
            </a:r>
            <a:r>
              <a:rPr lang="en-US" altLang="ko-KR" dirty="0">
                <a:solidFill>
                  <a:srgbClr val="0000CC"/>
                </a:solidFill>
              </a:rPr>
              <a:t>5</a:t>
            </a:r>
            <a:r>
              <a:rPr lang="ko-KR" altLang="en-US" dirty="0">
                <a:solidFill>
                  <a:srgbClr val="0000CC"/>
                </a:solidFill>
              </a:rPr>
              <a:t>권</a:t>
            </a:r>
            <a:r>
              <a:rPr lang="en-US" altLang="ko-KR" dirty="0">
                <a:solidFill>
                  <a:srgbClr val="0000CC"/>
                </a:solidFill>
              </a:rPr>
              <a:t>, </a:t>
            </a:r>
            <a:r>
              <a:rPr lang="ko-KR" altLang="en-US" dirty="0">
                <a:solidFill>
                  <a:srgbClr val="0000CC"/>
                </a:solidFill>
              </a:rPr>
              <a:t>주문이 </a:t>
            </a:r>
            <a:r>
              <a:rPr lang="en-US" altLang="ko-KR" dirty="0">
                <a:solidFill>
                  <a:srgbClr val="0000CC"/>
                </a:solidFill>
              </a:rPr>
              <a:t>7</a:t>
            </a:r>
            <a:r>
              <a:rPr lang="ko-KR" altLang="en-US" dirty="0">
                <a:solidFill>
                  <a:srgbClr val="0000CC"/>
                </a:solidFill>
              </a:rPr>
              <a:t>건 있다고 </a:t>
            </a:r>
            <a:r>
              <a:rPr lang="ko-KR" altLang="en-US" dirty="0" smtClean="0">
                <a:solidFill>
                  <a:srgbClr val="0000CC"/>
                </a:solidFill>
              </a:rPr>
              <a:t>가정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39305"/>
            <a:ext cx="57435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57600"/>
            <a:ext cx="71342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슈퍼키</a:t>
            </a:r>
            <a:r>
              <a:rPr lang="en-US" altLang="ko-KR" dirty="0" smtClean="0"/>
              <a:t>(super key)</a:t>
            </a:r>
          </a:p>
          <a:p>
            <a:pPr lvl="1" latinLnBrk="0"/>
            <a:r>
              <a:rPr lang="ko-KR" altLang="en-US" dirty="0"/>
              <a:t>투플을 유일하게 식별할 수 있는 하나의 속성 혹은 속성의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2-7]</a:t>
            </a:r>
            <a:r>
              <a:rPr lang="ko-KR" altLang="en-US" dirty="0"/>
              <a:t>의 고객 릴레이션에서 속성별로 투플 식별이 가능한지 </a:t>
            </a:r>
            <a:r>
              <a:rPr lang="ko-KR" altLang="en-US" dirty="0" smtClean="0"/>
              <a:t>살펴보기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고객번호 </a:t>
            </a:r>
            <a:r>
              <a:rPr lang="en-US" altLang="ko-KR" dirty="0" smtClean="0"/>
              <a:t>: </a:t>
            </a:r>
            <a:r>
              <a:rPr lang="ko-KR" altLang="en-US" dirty="0"/>
              <a:t>고객별로 유일한 값이 부여되어 있으므로 투플을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이름 </a:t>
            </a:r>
            <a:r>
              <a:rPr lang="en-US" altLang="ko-KR" dirty="0" smtClean="0"/>
              <a:t>: </a:t>
            </a:r>
            <a:r>
              <a:rPr lang="ko-KR" altLang="en-US" dirty="0"/>
              <a:t>동명이인이 있으면 투플을 유일하게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주민번호 </a:t>
            </a:r>
            <a:r>
              <a:rPr lang="en-US" altLang="ko-KR" dirty="0" smtClean="0"/>
              <a:t>: </a:t>
            </a:r>
            <a:r>
              <a:rPr lang="ko-KR" altLang="en-US" dirty="0"/>
              <a:t>개인별로 유일한 값이 부여되어 있으므로 투플을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주소 </a:t>
            </a:r>
            <a:r>
              <a:rPr lang="en-US" altLang="ko-KR" dirty="0" smtClean="0"/>
              <a:t>: </a:t>
            </a:r>
            <a:r>
              <a:rPr lang="ko-KR" altLang="en-US" dirty="0"/>
              <a:t>가족끼리는 같은 정보를 사용하므로 투플을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핸드폰 </a:t>
            </a:r>
            <a:r>
              <a:rPr lang="en-US" altLang="ko-KR" dirty="0" smtClean="0"/>
              <a:t>: </a:t>
            </a:r>
            <a:r>
              <a:rPr lang="ko-KR" altLang="en-US" dirty="0"/>
              <a:t>한 사람이 여러 개의 핸드폰을 사용할 수 있고</a:t>
            </a:r>
            <a:r>
              <a:rPr lang="en-US" altLang="ko-KR" dirty="0"/>
              <a:t>, </a:t>
            </a:r>
            <a:r>
              <a:rPr lang="ko-KR" altLang="en-US" dirty="0"/>
              <a:t>반대로 핸드폰을 사용하지 않는 </a:t>
            </a:r>
            <a:r>
              <a:rPr lang="ko-KR" altLang="en-US" dirty="0" smtClean="0"/>
              <a:t>사</a:t>
            </a:r>
            <a:r>
              <a:rPr lang="ko-KR" altLang="en-US" dirty="0"/>
              <a:t>람이 있을 수 있으므로 투플을 </a:t>
            </a:r>
            <a:r>
              <a:rPr lang="ko-KR" altLang="en-US" dirty="0" smtClean="0"/>
              <a:t>식별 불가능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/>
              <a:t>고객 </a:t>
            </a:r>
            <a:r>
              <a:rPr lang="ko-KR" altLang="en-US" dirty="0" smtClean="0"/>
              <a:t>릴레이션</a:t>
            </a:r>
            <a:r>
              <a:rPr lang="ko-KR" altLang="en-US" dirty="0"/>
              <a:t>의 </a:t>
            </a:r>
            <a:r>
              <a:rPr lang="ko-KR" altLang="en-US" dirty="0" smtClean="0"/>
              <a:t>슈퍼키를 나열하면 다음과 같음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365104"/>
            <a:ext cx="71247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9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후보키</a:t>
            </a:r>
            <a:r>
              <a:rPr lang="en-US" altLang="ko-KR" dirty="0" smtClean="0"/>
              <a:t>(candidate key)</a:t>
            </a:r>
          </a:p>
          <a:p>
            <a:pPr lvl="1" latinLnBrk="0"/>
            <a:r>
              <a:rPr lang="ko-KR" altLang="en-US" dirty="0"/>
              <a:t>투플을 유일하게 식별할 수 있는 속성의 최소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2-7</a:t>
            </a:r>
            <a:r>
              <a:rPr lang="en-US" altLang="ko-KR" dirty="0"/>
              <a:t>]</a:t>
            </a:r>
            <a:r>
              <a:rPr lang="ko-KR" altLang="en-US" dirty="0"/>
              <a:t>에서 고객 릴레이션의 경우 슈퍼키는 많지만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후보키는</a:t>
            </a:r>
            <a:r>
              <a:rPr lang="ko-KR" altLang="en-US" dirty="0" smtClean="0"/>
              <a:t> </a:t>
            </a:r>
            <a:r>
              <a:rPr lang="ko-KR" altLang="en-US" dirty="0"/>
              <a:t>‘주민번호’</a:t>
            </a:r>
            <a:r>
              <a:rPr lang="en-US" altLang="ko-KR" dirty="0"/>
              <a:t>, ‘</a:t>
            </a:r>
            <a:r>
              <a:rPr lang="ko-KR" altLang="en-US" dirty="0"/>
              <a:t>고객번호’만 </a:t>
            </a:r>
            <a:r>
              <a:rPr lang="ko-KR" altLang="en-US" dirty="0" smtClean="0"/>
              <a:t>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2-7]</a:t>
            </a:r>
            <a:r>
              <a:rPr lang="ko-KR" altLang="en-US" dirty="0"/>
              <a:t>의 주문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주문 릴레이션은 고객이 도서를 구입했을 때 </a:t>
            </a:r>
            <a:r>
              <a:rPr lang="ko-KR" altLang="en-US" dirty="0" smtClean="0"/>
              <a:t>생성되는</a:t>
            </a:r>
            <a:r>
              <a:rPr lang="ko-KR" altLang="en-US" dirty="0"/>
              <a:t>데</a:t>
            </a:r>
            <a:r>
              <a:rPr lang="en-US" altLang="ko-KR" dirty="0"/>
              <a:t>, 1</a:t>
            </a:r>
            <a:r>
              <a:rPr lang="ko-KR" altLang="en-US" dirty="0"/>
              <a:t>명의 고객이 여러 권의 도서를 구입할 수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ko-KR" altLang="en-US" dirty="0"/>
              <a:t>명의 고객이 </a:t>
            </a:r>
            <a:r>
              <a:rPr lang="en-US" altLang="ko-KR" dirty="0"/>
              <a:t>1</a:t>
            </a:r>
            <a:r>
              <a:rPr lang="ko-KR" altLang="en-US" dirty="0"/>
              <a:t>권의 도서를 구입할 </a:t>
            </a:r>
            <a:r>
              <a:rPr lang="ko-KR" altLang="en-US" dirty="0" smtClean="0"/>
              <a:t>수</a:t>
            </a:r>
            <a:r>
              <a:rPr lang="ko-KR" altLang="en-US" dirty="0"/>
              <a:t>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1</a:t>
            </a:r>
            <a:r>
              <a:rPr lang="ko-KR" altLang="en-US" dirty="0"/>
              <a:t>명의 고객이 같은 도서를 다시 구입할 수 없다고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고객번호 </a:t>
            </a:r>
            <a:r>
              <a:rPr lang="en-US" altLang="ko-KR" dirty="0" smtClean="0"/>
              <a:t>: </a:t>
            </a:r>
            <a:r>
              <a:rPr lang="en-US" altLang="ko-KR" dirty="0"/>
              <a:t>1</a:t>
            </a:r>
            <a:r>
              <a:rPr lang="ko-KR" altLang="en-US" dirty="0"/>
              <a:t>명의 고객이 여러 권의 도서를 구입할 수 있으므로 후보키가 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도서번호 </a:t>
            </a:r>
            <a:r>
              <a:rPr lang="en-US" altLang="ko-KR" dirty="0" smtClean="0"/>
              <a:t>: </a:t>
            </a:r>
            <a:r>
              <a:rPr lang="ko-KR" altLang="en-US" dirty="0"/>
              <a:t>도서번호가 </a:t>
            </a:r>
            <a:r>
              <a:rPr lang="en-US" altLang="ko-KR" dirty="0"/>
              <a:t>2</a:t>
            </a:r>
            <a:r>
              <a:rPr lang="ko-KR" altLang="en-US" dirty="0"/>
              <a:t>인 ‘축구 아는 여자’의 경우 두 번의 주문 기록이 </a:t>
            </a:r>
            <a:r>
              <a:rPr lang="ko-KR" altLang="en-US" dirty="0" smtClean="0"/>
              <a:t>있으므로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        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</a:t>
            </a:r>
            <a:r>
              <a:rPr lang="ko-KR" altLang="en-US" dirty="0"/>
              <a:t>유일하게 식별할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하지만 고객번호와 도서번호를 합해 키 값으로 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고객번호</a:t>
            </a:r>
            <a:r>
              <a:rPr lang="en-US" altLang="ko-KR" dirty="0"/>
              <a:t>, </a:t>
            </a:r>
            <a:r>
              <a:rPr lang="ko-KR" altLang="en-US" dirty="0"/>
              <a:t>도서번호</a:t>
            </a:r>
            <a:r>
              <a:rPr lang="en-US" altLang="ko-KR" dirty="0"/>
              <a:t>): (</a:t>
            </a:r>
            <a:r>
              <a:rPr lang="ko-KR" altLang="en-US" dirty="0"/>
              <a:t>고객번호</a:t>
            </a:r>
            <a:r>
              <a:rPr lang="en-US" altLang="ko-KR" dirty="0"/>
              <a:t>, </a:t>
            </a:r>
            <a:r>
              <a:rPr lang="ko-KR" altLang="en-US" dirty="0"/>
              <a:t>도서번호</a:t>
            </a:r>
            <a:r>
              <a:rPr lang="en-US" altLang="ko-KR" dirty="0"/>
              <a:t>)</a:t>
            </a:r>
            <a:r>
              <a:rPr lang="ko-KR" altLang="en-US" dirty="0"/>
              <a:t>가 동일한 주문 기록이 없으므로 모든 </a:t>
            </a:r>
            <a:r>
              <a:rPr lang="ko-KR" altLang="en-US" dirty="0" smtClean="0"/>
              <a:t>투플을 </a:t>
            </a:r>
            <a:r>
              <a:rPr lang="ko-KR" altLang="en-US" dirty="0"/>
              <a:t>유일하게 </a:t>
            </a:r>
            <a:r>
              <a:rPr lang="ko-KR" altLang="en-US" dirty="0" smtClean="0"/>
              <a:t>식별 가능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두 </a:t>
            </a:r>
            <a:r>
              <a:rPr lang="ko-KR" altLang="en-US" dirty="0" smtClean="0"/>
              <a:t>개 이상의 </a:t>
            </a:r>
            <a:r>
              <a:rPr lang="ko-KR" altLang="en-US" dirty="0"/>
              <a:t>속성으로 이루어진 키를 </a:t>
            </a:r>
            <a:r>
              <a:rPr lang="ko-KR" altLang="en-US" dirty="0" err="1" smtClean="0"/>
              <a:t>복합키라고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기본키</a:t>
            </a:r>
            <a:r>
              <a:rPr lang="en-US" altLang="ko-KR" dirty="0" smtClean="0"/>
              <a:t>(primary key, PK)</a:t>
            </a:r>
          </a:p>
          <a:p>
            <a:pPr lvl="1"/>
            <a:r>
              <a:rPr lang="ko-KR" altLang="en-US" dirty="0"/>
              <a:t>여러 후보키 중 하나를 선정하여 대표로 삼는 </a:t>
            </a:r>
            <a:r>
              <a:rPr lang="ko-KR" altLang="en-US" dirty="0" smtClean="0"/>
              <a:t>키</a:t>
            </a:r>
            <a:endParaRPr lang="en-US" altLang="ko-KR" dirty="0" smtClean="0"/>
          </a:p>
          <a:p>
            <a:pPr lvl="1"/>
            <a:r>
              <a:rPr lang="ko-KR" altLang="en-US" dirty="0"/>
              <a:t>기본키 선정 시 </a:t>
            </a:r>
            <a:r>
              <a:rPr lang="ko-KR" altLang="en-US" dirty="0" smtClean="0"/>
              <a:t>고려사항</a:t>
            </a:r>
            <a:endParaRPr lang="en-US" altLang="ko-KR" dirty="0" smtClean="0"/>
          </a:p>
          <a:p>
            <a:pPr lvl="2"/>
            <a:r>
              <a:rPr lang="ko-KR" altLang="en-US" dirty="0"/>
              <a:t>릴레이션 내 투플을 식별할 수 있는 고유한 값을 </a:t>
            </a:r>
            <a:r>
              <a:rPr lang="ko-KR" altLang="en-US" dirty="0" smtClean="0"/>
              <a:t>가져야 함</a:t>
            </a:r>
            <a:endParaRPr lang="en-US" altLang="ko-KR" dirty="0" smtClean="0"/>
          </a:p>
          <a:p>
            <a:pPr lvl="2"/>
            <a:r>
              <a:rPr lang="en-US" altLang="ko-KR" dirty="0"/>
              <a:t>NULL </a:t>
            </a:r>
            <a:r>
              <a:rPr lang="ko-KR" altLang="en-US" dirty="0"/>
              <a:t>값은 허용하지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/>
              <a:t>키 값의 변동이 일어나지 않아야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/>
              <a:t>최대한 적은 수의 속성을 가진 </a:t>
            </a:r>
            <a:r>
              <a:rPr lang="ko-KR" altLang="en-US" dirty="0" smtClean="0"/>
              <a:t>것이라야 함</a:t>
            </a:r>
            <a:endParaRPr lang="en-US" altLang="ko-KR" dirty="0" smtClean="0"/>
          </a:p>
          <a:p>
            <a:pPr lvl="2"/>
            <a:r>
              <a:rPr lang="ko-KR" altLang="en-US" dirty="0"/>
              <a:t>향후 키를 사용하는 데 있어서 문제 발생 소지가 없어야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릴레이션 스키마를 표현할 때 기본키는 다음과 같이 밑줄을 그어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149080"/>
            <a:ext cx="71342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4730105"/>
            <a:ext cx="71723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9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043608" y="3731954"/>
            <a:ext cx="6953076" cy="720000"/>
            <a:chOff x="643260" y="3173386"/>
            <a:chExt cx="6953076" cy="720000"/>
          </a:xfrm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관계대수</a:t>
              </a:r>
              <a:endParaRPr lang="ko-KR" altLang="en-US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43608" y="1457382"/>
            <a:ext cx="6953076" cy="720000"/>
            <a:chOff x="643260" y="980728"/>
            <a:chExt cx="6953076" cy="720000"/>
          </a:xfrm>
        </p:grpSpPr>
        <p:sp>
          <p:nvSpPr>
            <p:cNvPr id="25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관계 데이터 모델의 개념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608" y="2594668"/>
            <a:ext cx="6953076" cy="720000"/>
            <a:chOff x="643260" y="2077057"/>
            <a:chExt cx="6953076" cy="720000"/>
          </a:xfrm>
        </p:grpSpPr>
        <p:sp>
          <p:nvSpPr>
            <p:cNvPr id="30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직사각형 32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무결성 제약조건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대리키</a:t>
            </a:r>
            <a:r>
              <a:rPr lang="en-US" altLang="ko-KR" dirty="0" smtClean="0"/>
              <a:t>(surrogate key, artificial key)</a:t>
            </a:r>
          </a:p>
          <a:p>
            <a:pPr lvl="1" latinLnBrk="0"/>
            <a:r>
              <a:rPr lang="ko-KR" altLang="en-US" dirty="0"/>
              <a:t>기본키가 보안을 필요로 하거나</a:t>
            </a:r>
            <a:r>
              <a:rPr lang="en-US" altLang="ko-KR" dirty="0"/>
              <a:t>, </a:t>
            </a:r>
            <a:r>
              <a:rPr lang="ko-KR" altLang="en-US" dirty="0"/>
              <a:t>여러 개의 속성으로 구성되어 복잡하거나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마땅한 기본키가 </a:t>
            </a:r>
            <a:r>
              <a:rPr lang="ko-KR" altLang="en-US" dirty="0"/>
              <a:t>없을 때는 일련번호 같은 가상의 속성을 만들어 기본키로 삼는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DBMS</a:t>
            </a:r>
            <a:r>
              <a:rPr lang="ko-KR" altLang="en-US" dirty="0"/>
              <a:t>나 관련 </a:t>
            </a:r>
            <a:r>
              <a:rPr lang="ko-KR" altLang="en-US" dirty="0" smtClean="0"/>
              <a:t>소프트웨어에서 </a:t>
            </a:r>
            <a:r>
              <a:rPr lang="ko-KR" altLang="en-US" dirty="0"/>
              <a:t>임의로 생성하는 값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 </a:t>
            </a:r>
            <a:r>
              <a:rPr lang="ko-KR" altLang="en-US" dirty="0"/>
              <a:t>릴레이션을 통해 </a:t>
            </a:r>
            <a:r>
              <a:rPr lang="ko-KR" altLang="en-US" dirty="0" smtClean="0"/>
              <a:t>살펴보기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4381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4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대체키</a:t>
            </a:r>
            <a:r>
              <a:rPr lang="en-US" altLang="ko-KR" dirty="0" smtClean="0"/>
              <a:t>(alternate key)</a:t>
            </a:r>
          </a:p>
          <a:p>
            <a:pPr lvl="1" latinLnBrk="0"/>
            <a:r>
              <a:rPr lang="ko-KR" altLang="en-US" dirty="0"/>
              <a:t>기본키로 선정되지 않은 </a:t>
            </a:r>
            <a:r>
              <a:rPr lang="ko-KR" altLang="en-US" dirty="0" err="1" smtClean="0"/>
              <a:t>후보키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고객 </a:t>
            </a:r>
            <a:r>
              <a:rPr lang="ko-KR" altLang="en-US" dirty="0" err="1"/>
              <a:t>릴레이션의</a:t>
            </a:r>
            <a:r>
              <a:rPr lang="ko-KR" altLang="en-US" dirty="0"/>
              <a:t> 경우 고객번호와 주민번호 중 고객번호를 </a:t>
            </a:r>
            <a:r>
              <a:rPr lang="ko-KR" altLang="en-US" dirty="0" err="1"/>
              <a:t>기본키로</a:t>
            </a:r>
            <a:r>
              <a:rPr lang="ko-KR" altLang="en-US" dirty="0"/>
              <a:t> 정하면 주민번호가 대체키가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266700" lvl="1" indent="0" latinLnBrk="0">
              <a:buNone/>
            </a:pPr>
            <a:endParaRPr lang="ko-KR" altLang="en-US" dirty="0"/>
          </a:p>
          <a:p>
            <a:pPr latinLnBrk="0"/>
            <a:r>
              <a:rPr lang="ko-KR" altLang="en-US" dirty="0" err="1" smtClean="0"/>
              <a:t>외래키</a:t>
            </a:r>
            <a:r>
              <a:rPr lang="en-US" altLang="ko-KR" dirty="0" smtClean="0"/>
              <a:t>(foreign key, FK)</a:t>
            </a:r>
            <a:endParaRPr lang="en-US" altLang="ko-KR" dirty="0"/>
          </a:p>
          <a:p>
            <a:pPr lvl="1" latinLnBrk="0"/>
            <a:r>
              <a:rPr lang="ko-KR" altLang="en-US" dirty="0"/>
              <a:t>다른 릴레이션의 기본키를 참조하는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참조하고</a:t>
            </a:r>
            <a:r>
              <a:rPr lang="en-US" altLang="ko-KR" dirty="0" smtClean="0"/>
              <a:t>(refer, </a:t>
            </a:r>
            <a:r>
              <a:rPr lang="ko-KR" altLang="en-US" dirty="0" err="1" smtClean="0"/>
              <a:t>외래키</a:t>
            </a:r>
            <a:r>
              <a:rPr lang="en-US" altLang="ko-KR" dirty="0" smtClean="0"/>
              <a:t>),</a:t>
            </a:r>
            <a:r>
              <a:rPr lang="ko-KR" altLang="en-US" dirty="0" smtClean="0"/>
              <a:t> 참조되는</a:t>
            </a:r>
            <a:r>
              <a:rPr lang="en-US" altLang="ko-KR" dirty="0" smtClean="0"/>
              <a:t>(referred, </a:t>
            </a:r>
            <a:r>
              <a:rPr lang="ko-KR" altLang="en-US" dirty="0" err="1" smtClean="0"/>
              <a:t>기본키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양쪽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smtClean="0"/>
              <a:t>도메인이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서로 같아야 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참조하는 외래키 값이 참조되는 기본키 값에 연동되어 항상 </a:t>
            </a:r>
            <a:r>
              <a:rPr lang="ko-KR" altLang="en-US" dirty="0" smtClean="0"/>
              <a:t>데</a:t>
            </a:r>
            <a:r>
              <a:rPr lang="ko-KR" altLang="en-US" dirty="0"/>
              <a:t>이터의 일관성이 </a:t>
            </a:r>
            <a:r>
              <a:rPr lang="ko-KR" altLang="en-US" dirty="0" smtClean="0"/>
              <a:t>유지됨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외래키</a:t>
            </a:r>
            <a:r>
              <a:rPr lang="ko-KR" altLang="en-US" dirty="0" smtClean="0"/>
              <a:t> </a:t>
            </a:r>
            <a:r>
              <a:rPr lang="ko-KR" altLang="en-US" dirty="0"/>
              <a:t>사용 시 참조하는 릴레이션과 참조되는 릴레이션이 꼭 다른 릴레이션일 필요는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(</a:t>
            </a:r>
            <a:r>
              <a:rPr lang="ko-KR" altLang="en-US" dirty="0"/>
              <a:t>자기 자신의 기본키를 참조할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릴레이션 간의 참조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00175"/>
            <a:ext cx="75533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7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2-10]</a:t>
            </a:r>
            <a:r>
              <a:rPr lang="ko-KR" altLang="en-US" dirty="0"/>
              <a:t>의 멘토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외래키의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2"/>
            <a:r>
              <a:rPr lang="ko-KR" altLang="en-US" dirty="0"/>
              <a:t>관계 데이터 모델에서 릴레이션 간의 관계를 </a:t>
            </a:r>
            <a:r>
              <a:rPr lang="ko-KR" altLang="en-US" dirty="0" smtClean="0"/>
              <a:t>표현함</a:t>
            </a:r>
            <a:endParaRPr lang="en-US" altLang="ko-KR" dirty="0" smtClean="0"/>
          </a:p>
          <a:p>
            <a:pPr lvl="2"/>
            <a:r>
              <a:rPr lang="ko-KR" altLang="en-US" dirty="0"/>
              <a:t>다른 릴레이션의 기본키를 참조하는 </a:t>
            </a:r>
            <a:r>
              <a:rPr lang="ko-KR" altLang="en-US" dirty="0" smtClean="0"/>
              <a:t>속성임</a:t>
            </a:r>
            <a:endParaRPr lang="en-US" altLang="ko-KR" dirty="0" smtClean="0"/>
          </a:p>
          <a:p>
            <a:pPr lvl="2"/>
            <a:r>
              <a:rPr lang="ko-KR" altLang="en-US" dirty="0"/>
              <a:t>참조하고</a:t>
            </a:r>
            <a:r>
              <a:rPr lang="en-US" altLang="ko-KR" dirty="0"/>
              <a:t>(</a:t>
            </a:r>
            <a:r>
              <a:rPr lang="ko-KR" altLang="en-US" dirty="0"/>
              <a:t>외래키</a:t>
            </a:r>
            <a:r>
              <a:rPr lang="en-US" altLang="ko-KR" dirty="0"/>
              <a:t>) </a:t>
            </a:r>
            <a:r>
              <a:rPr lang="ko-KR" altLang="en-US" dirty="0"/>
              <a:t>참조되는</a:t>
            </a:r>
            <a:r>
              <a:rPr lang="en-US" altLang="ko-KR" dirty="0"/>
              <a:t>(</a:t>
            </a:r>
            <a:r>
              <a:rPr lang="ko-KR" altLang="en-US" dirty="0"/>
              <a:t>기본키</a:t>
            </a:r>
            <a:r>
              <a:rPr lang="en-US" altLang="ko-KR" dirty="0"/>
              <a:t>) </a:t>
            </a:r>
            <a:r>
              <a:rPr lang="ko-KR" altLang="en-US" dirty="0"/>
              <a:t>양쪽 릴레이션의 도메인은 서로 같아야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/>
              <a:t>참조되는</a:t>
            </a:r>
            <a:r>
              <a:rPr lang="en-US" altLang="ko-KR" dirty="0"/>
              <a:t>(</a:t>
            </a:r>
            <a:r>
              <a:rPr lang="ko-KR" altLang="en-US" dirty="0"/>
              <a:t>기본키</a:t>
            </a:r>
            <a:r>
              <a:rPr lang="en-US" altLang="ko-KR" dirty="0"/>
              <a:t>) </a:t>
            </a:r>
            <a:r>
              <a:rPr lang="ko-KR" altLang="en-US" dirty="0"/>
              <a:t>값이 변경되면 참조하는</a:t>
            </a:r>
            <a:r>
              <a:rPr lang="en-US" altLang="ko-KR" dirty="0"/>
              <a:t>(</a:t>
            </a:r>
            <a:r>
              <a:rPr lang="ko-KR" altLang="en-US" dirty="0"/>
              <a:t>외래키</a:t>
            </a:r>
            <a:r>
              <a:rPr lang="en-US" altLang="ko-KR" dirty="0"/>
              <a:t>) </a:t>
            </a:r>
            <a:r>
              <a:rPr lang="ko-KR" altLang="en-US" dirty="0"/>
              <a:t>값도 </a:t>
            </a:r>
            <a:r>
              <a:rPr lang="ko-KR" altLang="en-US" dirty="0" smtClean="0"/>
              <a:t>변경됨</a:t>
            </a:r>
            <a:endParaRPr lang="en-US" altLang="ko-KR" dirty="0" smtClean="0"/>
          </a:p>
          <a:p>
            <a:pPr lvl="2"/>
            <a:r>
              <a:rPr lang="en-US" altLang="ko-KR" dirty="0"/>
              <a:t>NULL </a:t>
            </a:r>
            <a:r>
              <a:rPr lang="ko-KR" altLang="en-US" dirty="0"/>
              <a:t>값과 중복값 등이 </a:t>
            </a:r>
            <a:r>
              <a:rPr lang="ko-KR" altLang="en-US" dirty="0" smtClean="0"/>
              <a:t>허용됨</a:t>
            </a:r>
            <a:endParaRPr lang="en-US" altLang="ko-KR" dirty="0" smtClean="0"/>
          </a:p>
          <a:p>
            <a:pPr lvl="2"/>
            <a:r>
              <a:rPr lang="ko-KR" altLang="en-US" dirty="0"/>
              <a:t>자기 자신의 기본키를 참조하는 외래키도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/>
            <a:r>
              <a:rPr lang="ko-KR" altLang="en-US" dirty="0"/>
              <a:t>외래키는 기본키의 일부가 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31082"/>
            <a:ext cx="35718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키의 포함 관계 및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49815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무결성 제약조건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en-US" altLang="ko-KR" dirty="0" smtClean="0"/>
              <a:t>(data integrity)</a:t>
            </a:r>
          </a:p>
          <a:p>
            <a:pPr lvl="1" latinLnBrk="0"/>
            <a:r>
              <a:rPr lang="ko-KR" altLang="en-US" dirty="0"/>
              <a:t>데이터베이스에 저장된 데이터의 일관성과 정확성을 </a:t>
            </a:r>
            <a:r>
              <a:rPr lang="ko-KR" altLang="en-US" dirty="0" smtClean="0"/>
              <a:t>지키는 것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일관성과 정확성을 바탕으로 구축된 데이터베이스가 계속해서 무결성을 유지하려면 </a:t>
            </a:r>
            <a:r>
              <a:rPr lang="ko-KR" altLang="en-US" dirty="0" smtClean="0"/>
              <a:t>투플의 </a:t>
            </a:r>
            <a:r>
              <a:rPr lang="ko-KR" altLang="en-US" dirty="0"/>
              <a:t>삽입</a:t>
            </a:r>
            <a:r>
              <a:rPr lang="en-US" altLang="ko-KR" dirty="0"/>
              <a:t>·</a:t>
            </a:r>
            <a:r>
              <a:rPr lang="ko-KR" altLang="en-US" dirty="0"/>
              <a:t>삭제</a:t>
            </a:r>
            <a:r>
              <a:rPr lang="en-US" altLang="ko-KR" dirty="0"/>
              <a:t>·</a:t>
            </a:r>
            <a:r>
              <a:rPr lang="ko-KR" altLang="en-US" dirty="0"/>
              <a:t>수정 시 데이터의 제약조건 준수 여부를 확인해야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</a:t>
            </a:r>
            <a:r>
              <a:rPr lang="en-US" altLang="ko-KR" dirty="0" smtClean="0"/>
              <a:t>(integrity constraints)</a:t>
            </a:r>
          </a:p>
          <a:p>
            <a:pPr lvl="1" latinLnBrk="0"/>
            <a:r>
              <a:rPr lang="ko-KR" altLang="en-US" dirty="0"/>
              <a:t>도메인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(domain integrity constraint)</a:t>
            </a:r>
          </a:p>
          <a:p>
            <a:pPr lvl="2" latinLnBrk="0"/>
            <a:r>
              <a:rPr lang="ko-KR" altLang="en-US" dirty="0"/>
              <a:t>도메인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 </a:t>
            </a:r>
            <a:r>
              <a:rPr lang="ko-KR" altLang="en-US" dirty="0"/>
              <a:t>내의 투플들이 각 속성의 도메인에 지정된 값만 가져야 한다는 </a:t>
            </a:r>
            <a:r>
              <a:rPr lang="ko-KR" altLang="en-US" dirty="0" smtClean="0"/>
              <a:t>조건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개체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(primary key constraint)</a:t>
            </a:r>
          </a:p>
          <a:p>
            <a:pPr lvl="2" latinLnBrk="0"/>
            <a:r>
              <a:rPr lang="ko-KR" altLang="en-US" dirty="0"/>
              <a:t>기본키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릴레이션은 </a:t>
            </a:r>
            <a:r>
              <a:rPr lang="ko-KR" altLang="en-US" dirty="0"/>
              <a:t>기본키를 지정하고 그에 따른 무결성 원칙</a:t>
            </a:r>
            <a:r>
              <a:rPr lang="en-US" altLang="ko-KR" dirty="0"/>
              <a:t>(</a:t>
            </a:r>
            <a:r>
              <a:rPr lang="ko-KR" altLang="en-US" dirty="0"/>
              <a:t>기본키는 </a:t>
            </a:r>
            <a:r>
              <a:rPr lang="en-US" altLang="ko-KR" dirty="0"/>
              <a:t>NULL </a:t>
            </a:r>
            <a:r>
              <a:rPr lang="ko-KR" altLang="en-US" dirty="0"/>
              <a:t>값을 </a:t>
            </a:r>
            <a:r>
              <a:rPr lang="ko-KR" altLang="en-US" dirty="0" smtClean="0"/>
              <a:t>가져서는 </a:t>
            </a:r>
            <a:r>
              <a:rPr lang="ko-KR" altLang="en-US" dirty="0"/>
              <a:t>안 </a:t>
            </a:r>
            <a:r>
              <a:rPr lang="ko-KR" altLang="en-US" dirty="0" smtClean="0"/>
              <a:t>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릴레이션</a:t>
            </a:r>
            <a:r>
              <a:rPr lang="ko-KR" altLang="en-US" dirty="0" smtClean="0"/>
              <a:t> </a:t>
            </a:r>
            <a:r>
              <a:rPr lang="ko-KR" altLang="en-US" dirty="0"/>
              <a:t>내에 오직 하나의 값만 존재해야 한다</a:t>
            </a:r>
            <a:r>
              <a:rPr lang="en-US" altLang="ko-KR" dirty="0"/>
              <a:t>)</a:t>
            </a:r>
            <a:r>
              <a:rPr lang="ko-KR" altLang="en-US" dirty="0"/>
              <a:t>을 지켜야 한다는 </a:t>
            </a:r>
            <a:r>
              <a:rPr lang="ko-KR" altLang="en-US" dirty="0" smtClean="0"/>
              <a:t>조건</a:t>
            </a:r>
            <a:endParaRPr lang="en-US" altLang="ko-KR" dirty="0"/>
          </a:p>
          <a:p>
            <a:pPr lvl="1" latinLnBrk="0"/>
            <a:r>
              <a:rPr lang="ko-KR" altLang="en-US" dirty="0"/>
              <a:t>참조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(referential integrity constraint)</a:t>
            </a:r>
          </a:p>
          <a:p>
            <a:pPr lvl="2" latinLnBrk="0"/>
            <a:r>
              <a:rPr lang="ko-KR" altLang="en-US" dirty="0"/>
              <a:t>외래키 제약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릴레이션 </a:t>
            </a:r>
            <a:r>
              <a:rPr lang="ko-KR" altLang="en-US" dirty="0"/>
              <a:t>간의 참조 관계를 선언하는 </a:t>
            </a:r>
            <a:r>
              <a:rPr lang="ko-KR" altLang="en-US" dirty="0" smtClean="0"/>
              <a:t>제약조건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1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무결성 제약조건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제약조건 정리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3753" y="1556792"/>
            <a:ext cx="7153275" cy="4048298"/>
            <a:chOff x="995363" y="2176463"/>
            <a:chExt cx="7153275" cy="40482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63" y="2176463"/>
              <a:ext cx="71532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25" y="4653136"/>
              <a:ext cx="7067550" cy="157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69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개체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 수행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다음은 학번을 </a:t>
            </a:r>
            <a:r>
              <a:rPr lang="ko-KR" altLang="en-US" dirty="0"/>
              <a:t>기본키로 하여 개체 무결성 제약조건을 지키고 있는 학생 </a:t>
            </a:r>
            <a:r>
              <a:rPr lang="ko-KR" altLang="en-US" dirty="0" smtClean="0"/>
              <a:t>릴레이션에 </a:t>
            </a:r>
            <a:r>
              <a:rPr lang="ko-KR" altLang="en-US" dirty="0"/>
              <a:t>새로 입학한 학생 투플 </a:t>
            </a:r>
            <a:r>
              <a:rPr lang="en-US" altLang="ko-KR" dirty="0"/>
              <a:t>(501, </a:t>
            </a:r>
            <a:r>
              <a:rPr lang="ko-KR" altLang="en-US" dirty="0"/>
              <a:t>남슬찬</a:t>
            </a:r>
            <a:r>
              <a:rPr lang="en-US" altLang="ko-KR" dirty="0"/>
              <a:t>, 1001)</a:t>
            </a:r>
            <a:r>
              <a:rPr lang="ko-KR" altLang="en-US" dirty="0"/>
              <a:t>이 삽입되는 과정을 나타낸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수정</a:t>
            </a:r>
            <a:endParaRPr lang="en-US" altLang="ko-KR" dirty="0"/>
          </a:p>
          <a:p>
            <a:pPr lvl="2" latinLnBrk="0"/>
            <a:r>
              <a:rPr lang="ko-KR" altLang="en-US" dirty="0"/>
              <a:t>수정 연산 역시 삽입 연산과 동일한 제약에 따라 처리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삭제</a:t>
            </a:r>
            <a:endParaRPr lang="en-US" altLang="ko-KR" dirty="0"/>
          </a:p>
          <a:p>
            <a:pPr lvl="2" latinLnBrk="0"/>
            <a:r>
              <a:rPr lang="ko-KR" altLang="en-US" dirty="0"/>
              <a:t>특별한 확인이 필요하지 않으며 즉시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15" y="1556792"/>
            <a:ext cx="4546023" cy="437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6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참</a:t>
            </a:r>
            <a:r>
              <a:rPr lang="ko-KR" altLang="en-US" dirty="0"/>
              <a:t>조</a:t>
            </a:r>
            <a:r>
              <a:rPr lang="ko-KR" altLang="en-US" dirty="0" smtClean="0"/>
              <a:t> </a:t>
            </a:r>
            <a:r>
              <a:rPr lang="ko-KR" altLang="en-US" dirty="0" err="1"/>
              <a:t>무결성</a:t>
            </a:r>
            <a:r>
              <a:rPr lang="ko-KR" altLang="en-US" dirty="0"/>
              <a:t> </a:t>
            </a:r>
            <a:r>
              <a:rPr lang="ko-KR" altLang="en-US" dirty="0" smtClean="0"/>
              <a:t>제약조건 수행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 smtClean="0"/>
              <a:t>삽입</a:t>
            </a:r>
            <a:r>
              <a:rPr lang="en-US" altLang="ko-KR" dirty="0"/>
              <a:t>(</a:t>
            </a:r>
            <a:r>
              <a:rPr lang="ko-KR" altLang="en-US" dirty="0"/>
              <a:t>자식 릴레이션에서</a:t>
            </a:r>
            <a:r>
              <a:rPr lang="en-US" altLang="ko-KR" dirty="0" smtClean="0"/>
              <a:t>)</a:t>
            </a:r>
          </a:p>
          <a:p>
            <a:pPr lvl="2" latinLnBrk="0"/>
            <a:r>
              <a:rPr lang="en-US" altLang="ko-KR" dirty="0"/>
              <a:t>DBMS</a:t>
            </a:r>
            <a:r>
              <a:rPr lang="ko-KR" altLang="en-US" dirty="0"/>
              <a:t>는 먼저 도메인 무결성 제약조건을 확인한 후 개체 무결성 제약조건에 </a:t>
            </a:r>
            <a:r>
              <a:rPr lang="ko-KR" altLang="en-US" dirty="0" smtClean="0"/>
              <a:t>위배되는 </a:t>
            </a:r>
            <a:r>
              <a:rPr lang="ko-KR" altLang="en-US" dirty="0"/>
              <a:t>값이 없는지 </a:t>
            </a:r>
            <a:r>
              <a:rPr lang="ko-KR" altLang="en-US" dirty="0" smtClean="0"/>
              <a:t>확인함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이후 학과코드 값 </a:t>
            </a:r>
            <a:r>
              <a:rPr lang="en-US" altLang="ko-KR" dirty="0"/>
              <a:t>3001</a:t>
            </a:r>
            <a:r>
              <a:rPr lang="ko-KR" altLang="en-US" dirty="0"/>
              <a:t>이 학과 릴레이션의 기본키에 </a:t>
            </a:r>
            <a:r>
              <a:rPr lang="ko-KR" altLang="en-US" dirty="0" smtClean="0"/>
              <a:t>존재하는지 확인함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학생 </a:t>
            </a:r>
            <a:r>
              <a:rPr lang="ko-KR" altLang="en-US" dirty="0"/>
              <a:t>릴레이션 생성 시 외래키인 학과코드 속성에 </a:t>
            </a:r>
            <a:r>
              <a:rPr lang="en-US" altLang="ko-KR" dirty="0"/>
              <a:t>NULL </a:t>
            </a:r>
            <a:r>
              <a:rPr lang="ko-KR" altLang="en-US" dirty="0"/>
              <a:t>값을 허용하였다면 학과코드 값이 </a:t>
            </a:r>
            <a:r>
              <a:rPr lang="ko-KR" altLang="en-US" dirty="0" smtClean="0"/>
              <a:t>없어도 삽입 가능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46386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9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/>
              <a:t>)</a:t>
            </a:r>
          </a:p>
          <a:p>
            <a:pPr lvl="2" latinLnBrk="0"/>
            <a:r>
              <a:rPr lang="ko-KR" altLang="en-US" dirty="0"/>
              <a:t>자식 </a:t>
            </a:r>
            <a:r>
              <a:rPr lang="ko-KR" altLang="en-US" dirty="0" err="1"/>
              <a:t>릴레이션에서</a:t>
            </a:r>
            <a:r>
              <a:rPr lang="ko-KR" altLang="en-US" dirty="0"/>
              <a:t> </a:t>
            </a:r>
            <a:r>
              <a:rPr lang="ko-KR" altLang="en-US" dirty="0" err="1"/>
              <a:t>투플이</a:t>
            </a:r>
            <a:r>
              <a:rPr lang="ko-KR" altLang="en-US" dirty="0"/>
              <a:t> 삭제되는 경우 부모 </a:t>
            </a:r>
            <a:r>
              <a:rPr lang="ko-KR" altLang="en-US" dirty="0" err="1"/>
              <a:t>릴레이션에는</a:t>
            </a:r>
            <a:r>
              <a:rPr lang="ko-KR" altLang="en-US" dirty="0"/>
              <a:t> 아무런 영향을 주지 않으므로 바로 삭제 가능</a:t>
            </a:r>
            <a:endParaRPr lang="en-US" altLang="ko-KR" dirty="0"/>
          </a:p>
          <a:p>
            <a:pPr lvl="2" latinLnBrk="0"/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ko-KR" altLang="en-US" dirty="0"/>
              <a:t> </a:t>
            </a:r>
            <a:r>
              <a:rPr lang="ko-KR" altLang="en-US" dirty="0" err="1"/>
              <a:t>투플이</a:t>
            </a:r>
            <a:r>
              <a:rPr lang="ko-KR" altLang="en-US" dirty="0"/>
              <a:t> 삭제되는 경우에는 문제가 발생할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부모 </a:t>
            </a:r>
            <a:r>
              <a:rPr lang="ko-KR" altLang="en-US" dirty="0"/>
              <a:t>릴레이션에서 투플을 삭제할 때 참조 무결성 제약조건을 </a:t>
            </a:r>
            <a:r>
              <a:rPr lang="ko-KR" altLang="en-US" dirty="0" smtClean="0"/>
              <a:t>수행하기 위한 옵션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348880"/>
            <a:ext cx="69342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2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552" y="1085503"/>
            <a:ext cx="8064896" cy="1865126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개념을 이해한다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제약조건을 알아본다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kumimoji="0" lang="ko-KR" altLang="en-US" sz="1800" b="1" dirty="0" smtClean="0">
                <a:solidFill>
                  <a:srgbClr val="393939"/>
                </a:solidFill>
                <a:latin typeface="+mn-ea"/>
              </a:rPr>
              <a:t>관계 데이터 모델의 연산인 관계대수의 종류와 작성법을 알아본다</a:t>
            </a:r>
            <a:r>
              <a:rPr kumimoji="0" lang="en-US" altLang="ko-KR" sz="1800" b="1" dirty="0" smtClean="0">
                <a:solidFill>
                  <a:srgbClr val="393939"/>
                </a:solidFill>
                <a:latin typeface="+mn-ea"/>
              </a:rPr>
              <a:t>.</a:t>
            </a:r>
            <a:endParaRPr kumimoji="0" lang="en-US" altLang="ko-KR" sz="1800" b="1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무결성 제약조건의 수행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삭제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 smtClean="0"/>
              <a:t>)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부모 </a:t>
            </a:r>
            <a:r>
              <a:rPr lang="ko-KR" altLang="en-US" dirty="0" err="1"/>
              <a:t>릴레이션에서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삭제와 삽입 명령이 연속해서 수행된다고 보면 됨</a:t>
            </a:r>
            <a:endParaRPr lang="en-US" altLang="ko-KR" dirty="0"/>
          </a:p>
          <a:p>
            <a:pPr lvl="2"/>
            <a:r>
              <a:rPr lang="ko-KR" altLang="en-US" dirty="0"/>
              <a:t>부모 </a:t>
            </a:r>
            <a:r>
              <a:rPr lang="ko-KR" altLang="en-US" dirty="0" err="1"/>
              <a:t>릴레이션의</a:t>
            </a:r>
            <a:r>
              <a:rPr lang="ko-KR" altLang="en-US" dirty="0"/>
              <a:t> 수정이 일어날 때 삭제 옵션에 따라 처리된 후 문제가 없으면 다시 삽입 제약조건에 따라 </a:t>
            </a:r>
            <a:r>
              <a:rPr lang="ko-KR" altLang="en-US" dirty="0" smtClean="0"/>
              <a:t>처리됨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6309320"/>
            <a:ext cx="2736304" cy="288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32500" lnSpcReduction="20000"/>
          </a:bodyPr>
          <a:lstStyle/>
          <a:p>
            <a:r>
              <a:rPr lang="en-US" altLang="ko-KR" sz="3600" b="1" dirty="0" smtClean="0">
                <a:ea typeface="맑은 고딕" pitchFamily="50" charset="-127"/>
              </a:rPr>
              <a:t>※ </a:t>
            </a:r>
            <a:r>
              <a:rPr lang="ko-KR" altLang="en-US" sz="3600" b="1" dirty="0" smtClean="0">
                <a:ea typeface="맑은 고딕" pitchFamily="50" charset="-127"/>
              </a:rPr>
              <a:t>자세한 내용은 책을 참고하세요</a:t>
            </a:r>
            <a:r>
              <a:rPr lang="en-US" altLang="ko-KR" sz="3600" b="1" dirty="0">
                <a:ea typeface="맑은 고딕" pitchFamily="50" charset="-127"/>
              </a:rPr>
              <a:t>.</a:t>
            </a:r>
            <a:endParaRPr lang="ko-KR" altLang="en-US" sz="3600" b="1" dirty="0" smtClean="0">
              <a:ea typeface="맑은 고딕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6"/>
            <a:ext cx="4390159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7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2563522" cy="59811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03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관계대수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3170099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셀렉션과 프로젝션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집합연산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조인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디비전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 사용 예제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관계대수</a:t>
            </a:r>
            <a:r>
              <a:rPr lang="en-US" altLang="ko-KR" dirty="0" smtClean="0"/>
              <a:t>(relational algebra)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릴레이션에서 원하는 결과를 얻기 위해 대수학의 </a:t>
            </a:r>
            <a:r>
              <a:rPr lang="ko-KR" altLang="en-US" dirty="0" smtClean="0"/>
              <a:t>대수와 </a:t>
            </a:r>
            <a:r>
              <a:rPr lang="ko-KR" altLang="en-US" dirty="0"/>
              <a:t>같은 연산을 이용하여 질의하는 </a:t>
            </a:r>
            <a:r>
              <a:rPr lang="ko-KR" altLang="en-US" dirty="0" smtClean="0"/>
              <a:t>방법을 </a:t>
            </a:r>
            <a:r>
              <a:rPr lang="ko-KR" altLang="en-US" dirty="0"/>
              <a:t>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절차적 언어로</a:t>
            </a:r>
            <a:r>
              <a:rPr lang="en-US" altLang="ko-KR" dirty="0" smtClean="0"/>
              <a:t>, </a:t>
            </a:r>
            <a:r>
              <a:rPr lang="ko-KR" altLang="en-US" dirty="0"/>
              <a:t>하나 이상의 릴레이션에 연산을 수행하여 결과 릴레이션이 나오기까지의 절차를 확인하는 </a:t>
            </a:r>
            <a:r>
              <a:rPr lang="ko-KR" altLang="en-US" dirty="0" smtClean="0"/>
              <a:t>방법을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릴레이션의 수학적 의미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두 개의 집합 </a:t>
            </a:r>
            <a:r>
              <a:rPr lang="en-US" altLang="ko-KR" dirty="0"/>
              <a:t>A={2, 4}, B={1, 3, 5</a:t>
            </a:r>
            <a:r>
              <a:rPr lang="en-US" altLang="ko-KR" dirty="0" smtClean="0"/>
              <a:t>}</a:t>
            </a:r>
          </a:p>
          <a:p>
            <a:pPr lvl="2" latinLnBrk="0"/>
            <a:r>
              <a:rPr lang="ko-KR" altLang="en-US" dirty="0"/>
              <a:t>두 집합의 카티션 프로덕트 </a:t>
            </a:r>
            <a:r>
              <a:rPr lang="en-US" altLang="ko-KR" dirty="0" smtClean="0"/>
              <a:t>A×B</a:t>
            </a:r>
            <a:r>
              <a:rPr lang="pl-PL" altLang="ko-KR" dirty="0" smtClean="0"/>
              <a:t>={(</a:t>
            </a:r>
            <a:r>
              <a:rPr lang="pl-PL" altLang="ko-KR" dirty="0"/>
              <a:t>2, 1), (2, 3), (2, 5), (4, 1), (4, 3), (4, 5</a:t>
            </a:r>
            <a:r>
              <a:rPr lang="pl-PL" altLang="ko-KR" dirty="0" smtClean="0"/>
              <a:t>)}</a:t>
            </a:r>
            <a:endParaRPr lang="en-US" altLang="ko-KR" dirty="0"/>
          </a:p>
          <a:p>
            <a:pPr lvl="2" latinLnBrk="0"/>
            <a:r>
              <a:rPr lang="ko-KR" altLang="en-US" dirty="0"/>
              <a:t>릴레이션 </a:t>
            </a:r>
            <a:r>
              <a:rPr lang="en-US" altLang="ko-KR" dirty="0"/>
              <a:t>R</a:t>
            </a:r>
            <a:r>
              <a:rPr lang="ko-KR" altLang="en-US" dirty="0"/>
              <a:t>은 카티션 </a:t>
            </a:r>
            <a:r>
              <a:rPr lang="ko-KR" altLang="en-US" dirty="0" smtClean="0"/>
              <a:t>프로덕트의 </a:t>
            </a:r>
            <a:r>
              <a:rPr lang="ko-KR" altLang="en-US" dirty="0"/>
              <a:t>부분집합으로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marL="447675" lvl="2" indent="0" latinLnBrk="0">
              <a:buNone/>
            </a:pPr>
            <a:r>
              <a:rPr lang="en-US" altLang="ko-KR" dirty="0" smtClean="0"/>
              <a:t>	R1</a:t>
            </a:r>
            <a:r>
              <a:rPr lang="en-US" altLang="ko-KR" dirty="0"/>
              <a:t>={(2, 1), (4, 1)}</a:t>
            </a:r>
            <a:r>
              <a:rPr lang="ko-KR" altLang="en-US" dirty="0"/>
              <a:t>도 하나의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marL="447675" lvl="2" indent="0" latinLnBrk="0">
              <a:buNone/>
            </a:pPr>
            <a:r>
              <a:rPr lang="en-US" altLang="ko-KR" dirty="0" smtClean="0"/>
              <a:t>	R2</a:t>
            </a:r>
            <a:r>
              <a:rPr lang="en-US" altLang="ko-KR" dirty="0"/>
              <a:t>={(2, 1), (2, 3), (2</a:t>
            </a:r>
            <a:r>
              <a:rPr lang="en-US" altLang="ko-KR" dirty="0" smtClean="0"/>
              <a:t>,</a:t>
            </a:r>
            <a:r>
              <a:rPr lang="en-US" altLang="ko-KR" dirty="0"/>
              <a:t> 5)}</a:t>
            </a:r>
            <a:r>
              <a:rPr lang="ko-KR" altLang="en-US" dirty="0"/>
              <a:t>도 </a:t>
            </a:r>
            <a:r>
              <a:rPr lang="ko-KR" altLang="en-US" dirty="0" smtClean="0"/>
              <a:t>릴레이션</a:t>
            </a:r>
            <a:r>
              <a:rPr lang="en-US" altLang="ko-KR" dirty="0" smtClean="0"/>
              <a:t> </a:t>
            </a:r>
          </a:p>
          <a:p>
            <a:pPr marL="447675" lvl="2" indent="0" latinLnBrk="0">
              <a:buNone/>
            </a:pPr>
            <a:r>
              <a:rPr lang="en-US" altLang="ko-KR" dirty="0" smtClean="0"/>
              <a:t>	R3</a:t>
            </a:r>
            <a:r>
              <a:rPr lang="en-US" altLang="ko-KR" dirty="0"/>
              <a:t>={(2, 3), (2, 5), (4, 3), (4, 5)}</a:t>
            </a:r>
            <a:r>
              <a:rPr lang="ko-KR" altLang="en-US" dirty="0"/>
              <a:t>도 </a:t>
            </a:r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원소 개수가 </a:t>
            </a:r>
            <a:r>
              <a:rPr lang="en-US" altLang="ko-KR" dirty="0"/>
              <a:t>n</a:t>
            </a:r>
            <a:r>
              <a:rPr lang="ko-KR" altLang="en-US" dirty="0"/>
              <a:t>인 집합 </a:t>
            </a:r>
            <a:r>
              <a:rPr lang="en-US" altLang="ko-KR" dirty="0"/>
              <a:t>S</a:t>
            </a:r>
            <a:r>
              <a:rPr lang="ko-KR" altLang="en-US" dirty="0"/>
              <a:t>의 부분집합의 </a:t>
            </a:r>
            <a:r>
              <a:rPr lang="ko-KR" altLang="en-US" dirty="0" smtClean="0"/>
              <a:t>개수는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n</a:t>
            </a:r>
          </a:p>
          <a:p>
            <a:pPr lvl="2" latinLnBrk="0"/>
            <a:r>
              <a:rPr lang="ko-KR" altLang="en-US" dirty="0" smtClean="0"/>
              <a:t>카티션 </a:t>
            </a:r>
            <a:r>
              <a:rPr lang="ko-KR" altLang="en-US" dirty="0"/>
              <a:t>프로덕트 </a:t>
            </a:r>
            <a:r>
              <a:rPr lang="en-US" altLang="ko-KR" dirty="0"/>
              <a:t>A×B</a:t>
            </a:r>
            <a:r>
              <a:rPr lang="ko-KR" altLang="en-US" dirty="0"/>
              <a:t>의 부분집합의 개수는 </a:t>
            </a:r>
            <a:r>
              <a:rPr lang="en-US" altLang="ko-KR" dirty="0"/>
              <a:t>2</a:t>
            </a:r>
            <a:r>
              <a:rPr lang="en-US" altLang="ko-KR" baseline="30000" dirty="0"/>
              <a:t>|A|×|B</a:t>
            </a:r>
            <a:r>
              <a:rPr lang="en-US" altLang="ko-KR" baseline="30000" dirty="0" smtClean="0"/>
              <a:t>|</a:t>
            </a:r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세 </a:t>
            </a:r>
            <a:r>
              <a:rPr lang="ko-KR" altLang="en-US" dirty="0"/>
              <a:t>개의 집합 </a:t>
            </a:r>
            <a:r>
              <a:rPr lang="en-US" altLang="ko-KR" dirty="0"/>
              <a:t>A={2, 4}, B={1, 3, 5}, C={6, 7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2" latinLnBrk="0"/>
            <a:r>
              <a:rPr lang="ko-KR" altLang="en-US" dirty="0"/>
              <a:t>카티션 프로덕트 </a:t>
            </a:r>
            <a:r>
              <a:rPr lang="en-US" altLang="ko-KR" dirty="0" smtClean="0"/>
              <a:t>A×B×C=</a:t>
            </a:r>
            <a:r>
              <a:rPr lang="en-US" altLang="ko-KR" dirty="0"/>
              <a:t>{(2, 1, 6), (2, 1, 7), (2, 3, 6), (2, 3, 7), … (4, 5, 7)}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원소의 개수는 </a:t>
            </a:r>
            <a:r>
              <a:rPr lang="en-US" altLang="ko-KR" dirty="0"/>
              <a:t>12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카티션 </a:t>
            </a:r>
            <a:r>
              <a:rPr lang="ko-KR" altLang="en-US" dirty="0"/>
              <a:t>프로덕트 </a:t>
            </a:r>
            <a:r>
              <a:rPr lang="en-US" altLang="ko-KR" dirty="0"/>
              <a:t>A×B×C</a:t>
            </a:r>
            <a:r>
              <a:rPr lang="ko-KR" altLang="en-US" dirty="0"/>
              <a:t>에서 만들어질 수 있는 부분집합</a:t>
            </a:r>
            <a:r>
              <a:rPr lang="en-US" altLang="ko-KR" dirty="0"/>
              <a:t>(</a:t>
            </a:r>
            <a:r>
              <a:rPr lang="ko-KR" altLang="en-US" dirty="0"/>
              <a:t>릴레이션</a:t>
            </a:r>
            <a:r>
              <a:rPr lang="en-US" altLang="ko-KR" dirty="0"/>
              <a:t>)</a:t>
            </a:r>
            <a:r>
              <a:rPr lang="ko-KR" altLang="en-US" dirty="0"/>
              <a:t>의 개수는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12</a:t>
            </a:r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ko-KR" altLang="en-US" dirty="0" smtClean="0"/>
              <a:t>도메인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카티션 </a:t>
            </a:r>
            <a:r>
              <a:rPr lang="ko-KR" altLang="en-US" dirty="0"/>
              <a:t>프로덕트의 기초 집합 </a:t>
            </a:r>
            <a:r>
              <a:rPr lang="en-US" altLang="ko-KR" dirty="0"/>
              <a:t>A, B, C </a:t>
            </a:r>
            <a:r>
              <a:rPr lang="ko-KR" altLang="en-US" dirty="0"/>
              <a:t>각각이 가질 수 있는 값의 </a:t>
            </a:r>
            <a:r>
              <a:rPr lang="ko-KR" altLang="en-US" dirty="0" smtClean="0"/>
              <a:t>범위</a:t>
            </a:r>
            <a:endParaRPr lang="en-US" altLang="ko-KR" dirty="0"/>
          </a:p>
          <a:p>
            <a:pPr lvl="2" latinLnBrk="0"/>
            <a:r>
              <a:rPr lang="ko-KR" altLang="en-US" dirty="0"/>
              <a:t>집합 </a:t>
            </a:r>
            <a:r>
              <a:rPr lang="en-US" altLang="ko-KR" dirty="0"/>
              <a:t>A</a:t>
            </a:r>
            <a:r>
              <a:rPr lang="ko-KR" altLang="en-US" dirty="0"/>
              <a:t>의 도메인은 </a:t>
            </a:r>
            <a:r>
              <a:rPr lang="en-US" altLang="ko-KR" dirty="0"/>
              <a:t>{2, 4</a:t>
            </a: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3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 latinLnBrk="0"/>
            <a:r>
              <a:rPr lang="ko-KR" altLang="en-US" dirty="0"/>
              <a:t>릴레이션 </a:t>
            </a:r>
            <a:r>
              <a:rPr lang="en-US" altLang="ko-KR" dirty="0"/>
              <a:t>R1={(2</a:t>
            </a:r>
            <a:r>
              <a:rPr lang="en-US" altLang="ko-KR" dirty="0" smtClean="0"/>
              <a:t>,</a:t>
            </a:r>
            <a:r>
              <a:rPr lang="en-US" altLang="ko-KR" dirty="0"/>
              <a:t> 1), (4, 1)}</a:t>
            </a:r>
            <a:r>
              <a:rPr lang="ko-KR" altLang="en-US" dirty="0"/>
              <a:t>도 집합이고</a:t>
            </a:r>
            <a:r>
              <a:rPr lang="en-US" altLang="ko-KR" dirty="0"/>
              <a:t>, R2={(2, 1), (2, 3), (2, 5)}</a:t>
            </a:r>
            <a:r>
              <a:rPr lang="ko-KR" altLang="en-US" dirty="0"/>
              <a:t>도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집합에서 가능한 연산은 </a:t>
            </a:r>
            <a:r>
              <a:rPr lang="ko-KR" altLang="en-US" dirty="0" smtClean="0"/>
              <a:t>합집합</a:t>
            </a:r>
            <a:r>
              <a:rPr lang="en-US" altLang="ko-KR" dirty="0"/>
              <a:t>(∪), </a:t>
            </a:r>
            <a:r>
              <a:rPr lang="ko-KR" altLang="en-US" dirty="0"/>
              <a:t>교집합</a:t>
            </a:r>
            <a:r>
              <a:rPr lang="en-US" altLang="ko-KR" dirty="0"/>
              <a:t>(∩), </a:t>
            </a:r>
            <a:r>
              <a:rPr lang="ko-KR" altLang="en-US" dirty="0"/>
              <a:t>카티션 프로덕트</a:t>
            </a:r>
            <a:r>
              <a:rPr lang="en-US" altLang="ko-KR" dirty="0"/>
              <a:t>(×)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marL="447675" lvl="2" indent="0" latinLnBrk="0">
              <a:buNone/>
            </a:pPr>
            <a:endParaRPr lang="en-US" altLang="ko-KR" dirty="0" smtClean="0"/>
          </a:p>
          <a:p>
            <a:pPr lvl="1" latinLnBrk="0"/>
            <a:r>
              <a:rPr lang="ko-KR" altLang="en-US" dirty="0"/>
              <a:t>데이터베이스에서 릴레이션은 </a:t>
            </a:r>
            <a:r>
              <a:rPr lang="ko-KR" altLang="en-US" dirty="0" smtClean="0"/>
              <a:t>수학의 </a:t>
            </a:r>
            <a:r>
              <a:rPr lang="ko-KR" altLang="en-US" dirty="0"/>
              <a:t>릴레이션 개념을 현실 세계에 적용한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학번</a:t>
            </a:r>
            <a:r>
              <a:rPr lang="en-US" altLang="ko-KR" dirty="0"/>
              <a:t>={2, 4}, </a:t>
            </a:r>
            <a:r>
              <a:rPr lang="ko-KR" altLang="en-US" dirty="0"/>
              <a:t>과목</a:t>
            </a:r>
            <a:r>
              <a:rPr lang="en-US" altLang="ko-KR" dirty="0"/>
              <a:t>={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자료구조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 smtClean="0"/>
              <a:t>}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두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두 집합의 카티션 프로덕트 학번</a:t>
            </a:r>
            <a:r>
              <a:rPr lang="en-US" altLang="ko-KR" dirty="0"/>
              <a:t>×</a:t>
            </a:r>
            <a:r>
              <a:rPr lang="ko-KR" altLang="en-US" dirty="0"/>
              <a:t>과목은 학번 원소와 과목 원소의 순서쌍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2"/>
            <a:r>
              <a:rPr lang="ko-KR" altLang="en-US" dirty="0"/>
              <a:t>학번</a:t>
            </a:r>
            <a:r>
              <a:rPr lang="en-US" altLang="ko-KR" dirty="0"/>
              <a:t>×</a:t>
            </a:r>
            <a:r>
              <a:rPr lang="ko-KR" altLang="en-US" dirty="0"/>
              <a:t>과목</a:t>
            </a:r>
            <a:r>
              <a:rPr lang="en-US" altLang="ko-KR" dirty="0"/>
              <a:t>={(2, </a:t>
            </a:r>
            <a:r>
              <a:rPr lang="ko-KR" altLang="en-US" dirty="0"/>
              <a:t>데이터베이스</a:t>
            </a:r>
            <a:r>
              <a:rPr lang="en-US" altLang="ko-KR" dirty="0"/>
              <a:t>), (2, </a:t>
            </a:r>
            <a:r>
              <a:rPr lang="ko-KR" altLang="en-US" dirty="0"/>
              <a:t>자료구조</a:t>
            </a:r>
            <a:r>
              <a:rPr lang="en-US" altLang="ko-KR" dirty="0"/>
              <a:t>), (2, </a:t>
            </a:r>
            <a:r>
              <a:rPr lang="ko-KR" altLang="en-US" dirty="0"/>
              <a:t>프로그래밍</a:t>
            </a:r>
            <a:r>
              <a:rPr lang="en-US" altLang="ko-KR" dirty="0"/>
              <a:t>), (4, </a:t>
            </a:r>
            <a:r>
              <a:rPr lang="ko-KR" altLang="en-US" dirty="0"/>
              <a:t>데이터베이스</a:t>
            </a:r>
            <a:r>
              <a:rPr lang="en-US" altLang="ko-KR" dirty="0"/>
              <a:t>), (4</a:t>
            </a:r>
            <a:r>
              <a:rPr lang="en-US" altLang="ko-KR" dirty="0" smtClean="0"/>
              <a:t>,</a:t>
            </a:r>
            <a:r>
              <a:rPr lang="ko-KR" altLang="en-US" dirty="0"/>
              <a:t> 자료구조</a:t>
            </a:r>
            <a:r>
              <a:rPr lang="en-US" altLang="ko-KR" dirty="0"/>
              <a:t>), (4, </a:t>
            </a:r>
            <a:r>
              <a:rPr lang="ko-KR" altLang="en-US" dirty="0"/>
              <a:t>프로그래밍</a:t>
            </a:r>
            <a:r>
              <a:rPr lang="en-US" altLang="ko-KR" dirty="0" smtClean="0"/>
              <a:t>)</a:t>
            </a:r>
          </a:p>
          <a:p>
            <a:pPr lvl="2" latinLnBrk="0"/>
            <a:r>
              <a:rPr lang="ko-KR" altLang="en-US" dirty="0"/>
              <a:t>학번</a:t>
            </a:r>
            <a:r>
              <a:rPr lang="en-US" altLang="ko-KR" dirty="0"/>
              <a:t>×</a:t>
            </a:r>
            <a:r>
              <a:rPr lang="ko-KR" altLang="en-US" dirty="0"/>
              <a:t>과목의 각 원소는 학생이 과목을 수강할 수 </a:t>
            </a:r>
            <a:r>
              <a:rPr lang="ko-KR" altLang="en-US" dirty="0" smtClean="0"/>
              <a:t>있는 </a:t>
            </a:r>
            <a:r>
              <a:rPr lang="ko-KR" altLang="en-US" dirty="0"/>
              <a:t>모든 경우를 </a:t>
            </a:r>
            <a:r>
              <a:rPr lang="ko-KR" altLang="en-US" dirty="0" smtClean="0"/>
              <a:t>나열한 것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수강</a:t>
            </a:r>
            <a:r>
              <a:rPr lang="en-US" altLang="ko-KR" dirty="0"/>
              <a:t>={(2, </a:t>
            </a:r>
            <a:r>
              <a:rPr lang="ko-KR" altLang="en-US" dirty="0"/>
              <a:t>데이터베이스</a:t>
            </a:r>
            <a:r>
              <a:rPr lang="en-US" altLang="ko-KR" dirty="0"/>
              <a:t>), (2, </a:t>
            </a:r>
            <a:r>
              <a:rPr lang="ko-KR" altLang="en-US" dirty="0"/>
              <a:t>자료구조</a:t>
            </a:r>
            <a:r>
              <a:rPr lang="en-US" altLang="ko-KR" dirty="0"/>
              <a:t>), (4, </a:t>
            </a:r>
            <a:r>
              <a:rPr lang="ko-KR" altLang="en-US" dirty="0"/>
              <a:t>프로그래밍</a:t>
            </a:r>
            <a:r>
              <a:rPr lang="en-US" altLang="ko-KR" dirty="0"/>
              <a:t>)}</a:t>
            </a:r>
            <a:r>
              <a:rPr lang="ko-KR" altLang="en-US" dirty="0" smtClean="0"/>
              <a:t>은 </a:t>
            </a:r>
            <a:r>
              <a:rPr lang="ko-KR" altLang="en-US" dirty="0"/>
              <a:t>카티션 프로덕트 학번</a:t>
            </a:r>
            <a:r>
              <a:rPr lang="en-US" altLang="ko-KR" dirty="0"/>
              <a:t>×</a:t>
            </a:r>
            <a:r>
              <a:rPr lang="ko-KR" altLang="en-US" dirty="0"/>
              <a:t>과목의 부분집합으로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하나의 </a:t>
            </a:r>
            <a:r>
              <a:rPr lang="ko-KR" altLang="en-US" dirty="0"/>
              <a:t>릴레이션 </a:t>
            </a:r>
            <a:r>
              <a:rPr lang="ko-KR" altLang="en-US" dirty="0" smtClean="0"/>
              <a:t>인스턴스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이 </a:t>
            </a:r>
            <a:r>
              <a:rPr lang="ko-KR" altLang="en-US" dirty="0" smtClean="0"/>
              <a:t>릴레이션을 </a:t>
            </a:r>
            <a:r>
              <a:rPr lang="ko-KR" altLang="en-US" dirty="0"/>
              <a:t>테이블로 그리면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2-15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1723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62" y="4581128"/>
            <a:ext cx="21240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0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관계대수 </a:t>
            </a:r>
            <a:r>
              <a:rPr lang="ko-KR" altLang="en-US" dirty="0" smtClean="0"/>
              <a:t>연산자 </a:t>
            </a:r>
            <a:r>
              <a:rPr lang="en-US" altLang="ko-KR" sz="1400" dirty="0" smtClean="0"/>
              <a:t>(                    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개의 기본 연산자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77304" y="1598750"/>
            <a:ext cx="6475016" cy="5255675"/>
            <a:chOff x="1187625" y="1628800"/>
            <a:chExt cx="6336703" cy="51363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5" y="1628800"/>
              <a:ext cx="6336703" cy="513637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452077" y="2178986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52077" y="2448728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52077" y="3454591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52077" y="3733823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452077" y="4257042"/>
              <a:ext cx="1215510" cy="24190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59832" y="1277533"/>
            <a:ext cx="1215510" cy="241902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관계대수식</a:t>
            </a:r>
            <a:endParaRPr lang="en-US" altLang="ko-KR" dirty="0" smtClean="0"/>
          </a:p>
          <a:p>
            <a:pPr lvl="1"/>
            <a:r>
              <a:rPr lang="ko-KR" altLang="en-US" dirty="0"/>
              <a:t>관계대수 연산을 수행하기 위한 </a:t>
            </a:r>
            <a:r>
              <a:rPr lang="ko-KR" altLang="en-US" dirty="0" smtClean="0"/>
              <a:t>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관계대수는 </a:t>
            </a:r>
            <a:r>
              <a:rPr lang="ko-KR" altLang="en-US" dirty="0"/>
              <a:t>릴레이션 간 연산을 통해 결과 릴레이션을 찾는 절차를 기술한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ko-KR" altLang="en-US" b="1" dirty="0" err="1"/>
              <a:t>단항</a:t>
            </a:r>
            <a:r>
              <a:rPr lang="ko-KR" altLang="en-US" b="1" dirty="0"/>
              <a:t> 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연산자</a:t>
            </a:r>
            <a:r>
              <a:rPr lang="en-US" altLang="ko-KR" baseline="-25000" dirty="0"/>
              <a:t>&lt;</a:t>
            </a:r>
            <a:r>
              <a:rPr lang="ko-KR" altLang="en-US" baseline="-25000" dirty="0"/>
              <a:t>조건</a:t>
            </a:r>
            <a:r>
              <a:rPr lang="en-US" altLang="ko-KR" baseline="-25000" dirty="0"/>
              <a:t>&gt;</a:t>
            </a:r>
            <a:r>
              <a:rPr lang="en-US" altLang="ko-KR" dirty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  <a:p>
            <a:pPr lvl="2"/>
            <a:r>
              <a:rPr lang="ko-KR" altLang="en-US" b="1" dirty="0"/>
              <a:t>이항 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연산자</a:t>
            </a:r>
            <a:r>
              <a:rPr lang="en-US" altLang="ko-KR" baseline="-25000" dirty="0"/>
              <a:t>&lt;</a:t>
            </a:r>
            <a:r>
              <a:rPr lang="ko-KR" altLang="en-US" baseline="-25000" dirty="0"/>
              <a:t>조건</a:t>
            </a:r>
            <a:r>
              <a:rPr lang="en-US" altLang="ko-KR" baseline="-25000" dirty="0"/>
              <a:t>&gt;</a:t>
            </a:r>
            <a:r>
              <a:rPr lang="en-US" altLang="ko-KR" dirty="0"/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적용 순서 </a:t>
            </a:r>
            <a:r>
              <a:rPr lang="en-US" altLang="ko-KR" dirty="0" smtClean="0"/>
              <a:t>: </a:t>
            </a:r>
            <a:r>
              <a:rPr lang="ko-KR" altLang="en-US" dirty="0"/>
              <a:t>괄호</a:t>
            </a:r>
            <a:r>
              <a:rPr lang="en-US" altLang="ko-KR" dirty="0"/>
              <a:t>(( )) </a:t>
            </a:r>
            <a:r>
              <a:rPr lang="ko-KR" altLang="en-US" dirty="0"/>
              <a:t>안의 식이 우선하며 왼쪽에서 오른쪽으로 </a:t>
            </a:r>
            <a:r>
              <a:rPr lang="ko-KR" altLang="en-US" dirty="0" smtClean="0"/>
              <a:t>진행됨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관계대수식을</a:t>
            </a:r>
            <a:r>
              <a:rPr lang="ko-KR" altLang="en-US" dirty="0" smtClean="0"/>
              <a:t> 이해하기 위한 예</a:t>
            </a:r>
            <a:r>
              <a:rPr lang="en-US" altLang="ko-KR" dirty="0" smtClean="0"/>
              <a:t>) </a:t>
            </a:r>
          </a:p>
          <a:p>
            <a:pPr lvl="2"/>
            <a:r>
              <a:rPr lang="ko-KR" altLang="en-US" dirty="0"/>
              <a:t>릴레이션 </a:t>
            </a:r>
            <a:r>
              <a:rPr lang="en-US" altLang="ko-KR" dirty="0"/>
              <a:t>R1</a:t>
            </a:r>
            <a:r>
              <a:rPr lang="ko-KR" altLang="en-US" dirty="0"/>
              <a:t>과 릴레이션 </a:t>
            </a:r>
            <a:r>
              <a:rPr lang="en-US" altLang="ko-KR" dirty="0"/>
              <a:t>R2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33056"/>
            <a:ext cx="35909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4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관계대수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2"/>
            <a:r>
              <a:rPr lang="ko-KR" altLang="en-US" dirty="0" smtClean="0"/>
              <a:t>관계대수식의 결과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563888" y="1020325"/>
            <a:ext cx="4680520" cy="5665429"/>
            <a:chOff x="2699792" y="-1879939"/>
            <a:chExt cx="7083163" cy="8573654"/>
          </a:xfrm>
        </p:grpSpPr>
        <p:pic>
          <p:nvPicPr>
            <p:cNvPr id="3074" name="Picture 2" descr="C:\Users\user\Desktop\MySQL로 배우는 데이터베이스 개론과 실습(2판)_박우창남송휘\05_최종데이터\강의교안_최종\4-9장 강의교안과 이미지 모음\ch02 관계 데이터 모델\표 2-6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394" y="3512653"/>
              <a:ext cx="7061958" cy="31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user\Desktop\MySQL로 배우는 데이터베이스 개론과 실습(2판)_박우창남송휘\05_최종데이터\강의교안_최종\4-9장 강의교안과 이미지 모음\ch02 관계 데이터 모델\표 2-6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-1879939"/>
              <a:ext cx="7083163" cy="573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1472"/>
            <a:ext cx="2697915" cy="152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4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2. </a:t>
            </a:r>
            <a:r>
              <a:rPr lang="ko-KR" altLang="en-US" dirty="0" smtClean="0">
                <a:latin typeface="+mn-ea"/>
              </a:rPr>
              <a:t>셀렉션과 </a:t>
            </a:r>
            <a:r>
              <a:rPr lang="ko-KR" altLang="en-US" dirty="0">
                <a:latin typeface="+mn-ea"/>
              </a:rPr>
              <a:t>프로젝션</a:t>
            </a:r>
            <a:endParaRPr lang="en-US" altLang="ko-KR" dirty="0">
              <a:latin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err="1" smtClean="0"/>
              <a:t>셀렉션</a:t>
            </a:r>
            <a:r>
              <a:rPr lang="en-US" altLang="ko-KR" dirty="0" smtClean="0"/>
              <a:t>(selection)</a:t>
            </a:r>
          </a:p>
          <a:p>
            <a:pPr lvl="1" latinLnBrk="0"/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/>
              <a:t>투플을 추출하기 위한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marL="447675" lvl="2" indent="0" latinLnBrk="0">
              <a:buNone/>
            </a:pPr>
            <a:endParaRPr lang="en-US" altLang="ko-KR" dirty="0" smtClean="0"/>
          </a:p>
          <a:p>
            <a:pPr lvl="2" latinLnBrk="0"/>
            <a:r>
              <a:rPr lang="el-GR" altLang="ko-KR" sz="1800" dirty="0" smtClean="0"/>
              <a:t>σ</a:t>
            </a:r>
            <a:r>
              <a:rPr lang="ko-KR" altLang="en-US" b="1" baseline="-25000" dirty="0"/>
              <a:t>가격＜</a:t>
            </a:r>
            <a:r>
              <a:rPr lang="en-US" altLang="ko-KR" b="1" baseline="-25000" dirty="0"/>
              <a:t>= 8000</a:t>
            </a:r>
            <a:r>
              <a:rPr lang="en-US" altLang="ko-KR" dirty="0"/>
              <a:t> (</a:t>
            </a:r>
            <a:r>
              <a:rPr lang="ko-KR" altLang="en-US" dirty="0"/>
              <a:t>도서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" y="1988840"/>
            <a:ext cx="5400600" cy="63123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06873" y="3068960"/>
            <a:ext cx="7505912" cy="1895475"/>
            <a:chOff x="671724" y="3212976"/>
            <a:chExt cx="7505912" cy="189547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24" y="3212976"/>
              <a:ext cx="3038475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34012" y="4003550"/>
              <a:ext cx="23812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237" y="4017838"/>
              <a:ext cx="8763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361" y="3356992"/>
              <a:ext cx="2962275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939136" y="4003550"/>
              <a:ext cx="23812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17" y="1124744"/>
            <a:ext cx="1171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2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2. </a:t>
            </a:r>
            <a:r>
              <a:rPr lang="ko-KR" altLang="en-US" dirty="0" smtClean="0">
                <a:latin typeface="+mn-ea"/>
              </a:rPr>
              <a:t>셀렉션과 </a:t>
            </a:r>
            <a:r>
              <a:rPr lang="ko-KR" altLang="en-US" dirty="0">
                <a:latin typeface="+mn-ea"/>
              </a:rPr>
              <a:t>프로젝션</a:t>
            </a:r>
            <a:endParaRPr lang="en-US" altLang="ko-KR" dirty="0">
              <a:latin typeface="+mn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프로젝션</a:t>
            </a:r>
            <a:r>
              <a:rPr lang="en-US" altLang="ko-KR" dirty="0" smtClean="0"/>
              <a:t>(projection)</a:t>
            </a:r>
          </a:p>
          <a:p>
            <a:pPr lvl="1"/>
            <a:r>
              <a:rPr lang="ko-KR" altLang="en-US" dirty="0"/>
              <a:t>릴레이션의 속성을 추출하기 위한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sz="1800" dirty="0" smtClean="0"/>
          </a:p>
          <a:p>
            <a:pPr lvl="2"/>
            <a:r>
              <a:rPr lang="el-GR" altLang="ko-KR" sz="1800" dirty="0" smtClean="0"/>
              <a:t>π</a:t>
            </a:r>
            <a:r>
              <a:rPr lang="ko-KR" altLang="en-US" b="1" baseline="-25000" dirty="0"/>
              <a:t>이름</a:t>
            </a:r>
            <a:r>
              <a:rPr lang="en-US" altLang="ko-KR" b="1" baseline="-25000" dirty="0"/>
              <a:t>, </a:t>
            </a:r>
            <a:r>
              <a:rPr lang="ko-KR" altLang="en-US" b="1" baseline="-25000" dirty="0"/>
              <a:t>주소</a:t>
            </a:r>
            <a:r>
              <a:rPr lang="en-US" altLang="ko-KR" b="1" baseline="-25000" dirty="0"/>
              <a:t>, </a:t>
            </a:r>
            <a:r>
              <a:rPr lang="ko-KR" altLang="en-US" b="1" baseline="-25000" dirty="0"/>
              <a:t>핸드폰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고객</a:t>
            </a:r>
            <a:r>
              <a:rPr lang="en-US" altLang="ko-KR" dirty="0" smtClean="0"/>
              <a:t>)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99792" y="2697435"/>
            <a:ext cx="5251698" cy="3971925"/>
            <a:chOff x="2627784" y="2655790"/>
            <a:chExt cx="5251698" cy="3971925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655790"/>
              <a:ext cx="4819650" cy="397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6389590"/>
              <a:ext cx="1409700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89" y="1142851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" y="1995524"/>
            <a:ext cx="5400600" cy="64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5386411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01</a:t>
            </a:r>
            <a:r>
              <a:rPr lang="en-US" altLang="ko-KR" sz="3400" b="1" spc="-150" dirty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관계 데이터 모델의 개념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212365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릴레이션의 개념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스키마와 인스턴스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릴레이션의 특징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데이터 모델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합집합</a:t>
            </a:r>
            <a:r>
              <a:rPr lang="en-US" altLang="ko-KR" dirty="0" smtClean="0"/>
              <a:t>(union)</a:t>
            </a:r>
          </a:p>
          <a:p>
            <a:pPr lvl="1"/>
            <a:r>
              <a:rPr lang="ko-KR" altLang="en-US" dirty="0"/>
              <a:t>수학의 합집합과 동일한 </a:t>
            </a:r>
            <a:r>
              <a:rPr lang="ko-KR" altLang="en-US" dirty="0" smtClean="0"/>
              <a:t>개념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두 개의 릴레이션을 합하여 하나의 </a:t>
            </a:r>
            <a:r>
              <a:rPr lang="ko-KR" altLang="en-US" dirty="0" smtClean="0"/>
              <a:t>릴레이션을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도서</a:t>
            </a:r>
            <a:r>
              <a:rPr lang="en-US" altLang="ko-KR" dirty="0"/>
              <a:t>A ∪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" y="1961848"/>
            <a:ext cx="5438899" cy="89108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971600" y="3328567"/>
            <a:ext cx="7344816" cy="2808312"/>
            <a:chOff x="971600" y="3645024"/>
            <a:chExt cx="7587419" cy="305275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53"/>
            <a:stretch/>
          </p:blipFill>
          <p:spPr>
            <a:xfrm>
              <a:off x="5292080" y="4101339"/>
              <a:ext cx="3266939" cy="211170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971600" y="3645024"/>
              <a:ext cx="3208067" cy="3052756"/>
              <a:chOff x="971600" y="3501008"/>
              <a:chExt cx="3359410" cy="319677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71"/>
              <a:stretch/>
            </p:blipFill>
            <p:spPr>
              <a:xfrm>
                <a:off x="971600" y="3501008"/>
                <a:ext cx="3359410" cy="151216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87" b="45501"/>
              <a:stretch/>
            </p:blipFill>
            <p:spPr>
              <a:xfrm>
                <a:off x="971600" y="5157192"/>
                <a:ext cx="3359410" cy="1540588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10626" y="4867820"/>
              <a:ext cx="390525" cy="476250"/>
            </a:xfrm>
            <a:prstGeom prst="rect">
              <a:avLst/>
            </a:prstGeom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01" y="1124744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교집합</a:t>
            </a:r>
            <a:r>
              <a:rPr lang="en-US" altLang="ko-KR" dirty="0" smtClean="0"/>
              <a:t>(intersection)</a:t>
            </a:r>
          </a:p>
          <a:p>
            <a:pPr lvl="1" latinLnBrk="0"/>
            <a:r>
              <a:rPr lang="ko-KR" altLang="en-US" dirty="0" smtClean="0"/>
              <a:t>합병 가능한 </a:t>
            </a:r>
            <a:r>
              <a:rPr lang="ko-KR" altLang="en-US" dirty="0"/>
              <a:t>두 릴레이션을 대상으로 하며</a:t>
            </a:r>
            <a:r>
              <a:rPr lang="en-US" altLang="ko-KR" dirty="0"/>
              <a:t>, </a:t>
            </a:r>
            <a:r>
              <a:rPr lang="ko-KR" altLang="en-US" dirty="0"/>
              <a:t>두 릴레이션이 공통으로 </a:t>
            </a:r>
            <a:r>
              <a:rPr lang="ko-KR" altLang="en-US" dirty="0" smtClean="0"/>
              <a:t>가</a:t>
            </a:r>
            <a:r>
              <a:rPr lang="ko-KR" altLang="en-US" dirty="0"/>
              <a:t>지고 있는 </a:t>
            </a:r>
            <a:r>
              <a:rPr lang="ko-KR" altLang="en-US" dirty="0" err="1"/>
              <a:t>투플을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2" latinLnBrk="0"/>
            <a:r>
              <a:rPr lang="ko-KR" altLang="en-US" dirty="0" smtClean="0"/>
              <a:t>도서</a:t>
            </a:r>
            <a:r>
              <a:rPr lang="en-US" altLang="ko-KR" dirty="0"/>
              <a:t>A ∩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9" y="2217855"/>
            <a:ext cx="5438899" cy="63508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05309" y="3169631"/>
            <a:ext cx="7272808" cy="2870795"/>
            <a:chOff x="971600" y="3645024"/>
            <a:chExt cx="7551055" cy="314096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27"/>
            <a:stretch/>
          </p:blipFill>
          <p:spPr>
            <a:xfrm>
              <a:off x="971600" y="3645024"/>
              <a:ext cx="3330620" cy="314096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42855" y="4977382"/>
              <a:ext cx="390525" cy="47625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90"/>
            <a:stretch/>
          </p:blipFill>
          <p:spPr>
            <a:xfrm>
              <a:off x="5148064" y="4731716"/>
              <a:ext cx="3374591" cy="967581"/>
            </a:xfrm>
            <a:prstGeom prst="rect">
              <a:avLst/>
            </a:prstGeom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81" y="1124744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2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차집합</a:t>
            </a:r>
            <a:r>
              <a:rPr lang="en-US" altLang="ko-KR" dirty="0" smtClean="0"/>
              <a:t>(difference)</a:t>
            </a:r>
          </a:p>
          <a:p>
            <a:pPr lvl="1"/>
            <a:r>
              <a:rPr lang="ko-KR" altLang="en-US" dirty="0"/>
              <a:t>첫 번째 릴레이션에는 속하고 두 번째 릴레이션에는 속하지 않는 투플을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도서</a:t>
            </a:r>
            <a:r>
              <a:rPr lang="en-US" altLang="ko-KR" dirty="0"/>
              <a:t>A - </a:t>
            </a:r>
            <a:r>
              <a:rPr lang="ko-KR" altLang="en-US" dirty="0"/>
              <a:t>도서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005308" y="3013275"/>
            <a:ext cx="7488832" cy="3000641"/>
            <a:chOff x="971600" y="3645024"/>
            <a:chExt cx="7488832" cy="300064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40"/>
            <a:stretch/>
          </p:blipFill>
          <p:spPr>
            <a:xfrm>
              <a:off x="971600" y="3645024"/>
              <a:ext cx="3234530" cy="300064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42855" y="4970313"/>
              <a:ext cx="390525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625"/>
            <a:stretch/>
          </p:blipFill>
          <p:spPr>
            <a:xfrm>
              <a:off x="5292080" y="4532945"/>
              <a:ext cx="3168352" cy="118610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2006630"/>
            <a:ext cx="5438899" cy="63028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57" y="1124744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4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err="1" smtClean="0"/>
              <a:t>카티션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프로덕트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cartesian</a:t>
            </a:r>
            <a:r>
              <a:rPr lang="en-US" altLang="ko-KR" dirty="0" smtClean="0"/>
              <a:t> product)</a:t>
            </a:r>
          </a:p>
          <a:p>
            <a:pPr lvl="1"/>
            <a:r>
              <a:rPr lang="ko-KR" altLang="en-US" dirty="0"/>
              <a:t>수평적 </a:t>
            </a:r>
            <a:r>
              <a:rPr lang="ko-KR" altLang="en-US" dirty="0" smtClean="0"/>
              <a:t>연산으로</a:t>
            </a:r>
            <a:r>
              <a:rPr lang="en-US" altLang="ko-KR" dirty="0" smtClean="0"/>
              <a:t>, </a:t>
            </a:r>
            <a:r>
              <a:rPr lang="ko-KR" altLang="en-US" dirty="0"/>
              <a:t>카티션 프로덕트는 두 릴레이션을 연결시켜 하나로 합칠 때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고객 </a:t>
            </a:r>
            <a:r>
              <a:rPr lang="en-US" altLang="ko-KR" dirty="0"/>
              <a:t>×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957308"/>
            <a:ext cx="5438899" cy="895628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81" y="1124744"/>
            <a:ext cx="1362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0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집합 연산</a:t>
            </a:r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86" y="1124744"/>
            <a:ext cx="5815342" cy="48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b="0" dirty="0"/>
              <a:t>두 릴레이션의 공통 속성을 기준으로 속성값이 같은 투플을 수평으로 결합하는 </a:t>
            </a:r>
            <a:r>
              <a:rPr lang="ko-KR" altLang="en-US" b="0" dirty="0" smtClean="0"/>
              <a:t>연산</a:t>
            </a:r>
            <a:endParaRPr lang="en-US" altLang="ko-KR" b="0" dirty="0" smtClean="0"/>
          </a:p>
          <a:p>
            <a:pPr lvl="1" latinLnBrk="0"/>
            <a:r>
              <a:rPr lang="ko-KR" altLang="en-US" dirty="0"/>
              <a:t>조인 연산자</a:t>
            </a:r>
            <a:r>
              <a:rPr lang="en-US" altLang="ko-KR" dirty="0" smtClean="0"/>
              <a:t>(    )</a:t>
            </a:r>
            <a:r>
              <a:rPr lang="ko-KR" altLang="en-US" dirty="0"/>
              <a:t>는 기본 연산자의 조합으로 구현할 </a:t>
            </a:r>
            <a:r>
              <a:rPr lang="ko-KR" altLang="en-US" dirty="0" smtClean="0"/>
              <a:t>수 </a:t>
            </a:r>
            <a:r>
              <a:rPr lang="ko-KR" altLang="en-US" dirty="0"/>
              <a:t>있는 유도된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/>
          </a:p>
          <a:p>
            <a:pPr lvl="1" latinLnBrk="0"/>
            <a:r>
              <a:rPr lang="ko-KR" altLang="en-US" dirty="0"/>
              <a:t>조인 연산은 크게 기본 조인 연산과 확장된 조인 연산으로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 smtClean="0"/>
              <a:t>기본 </a:t>
            </a:r>
            <a:r>
              <a:rPr lang="ko-KR" altLang="en-US" dirty="0"/>
              <a:t>조인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세타조인</a:t>
            </a:r>
            <a:r>
              <a:rPr lang="en-US" altLang="ko-KR" dirty="0" smtClean="0"/>
              <a:t>(      )</a:t>
            </a:r>
          </a:p>
          <a:p>
            <a:pPr lvl="2" latinLnBrk="0"/>
            <a:r>
              <a:rPr lang="ko-KR" altLang="en-US" dirty="0" smtClean="0"/>
              <a:t>두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간의 속성값을 비교</a:t>
            </a:r>
            <a:r>
              <a:rPr lang="en-US" altLang="ko-KR" dirty="0" smtClean="0"/>
              <a:t>(=, ≠, ≤, ≥, </a:t>
            </a:r>
            <a:r>
              <a:rPr lang="ko-KR" altLang="en-US" dirty="0" smtClean="0"/>
              <a:t>＜</a:t>
            </a:r>
            <a:r>
              <a:rPr lang="en-US" altLang="ko-KR" dirty="0" smtClean="0"/>
              <a:t>, </a:t>
            </a:r>
            <a:r>
              <a:rPr lang="ko-KR" altLang="en-US" dirty="0" smtClean="0"/>
              <a:t>＞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조건에 맞는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반환함</a:t>
            </a:r>
            <a:endParaRPr lang="en-US" altLang="ko-KR" dirty="0" smtClean="0"/>
          </a:p>
          <a:p>
            <a:pPr lvl="2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자연조인</a:t>
            </a:r>
            <a:r>
              <a:rPr lang="en-US" altLang="ko-KR" dirty="0" smtClean="0"/>
              <a:t>(     )</a:t>
            </a:r>
          </a:p>
          <a:p>
            <a:pPr lvl="2" latinLnBrk="0"/>
            <a:r>
              <a:rPr lang="ko-KR" altLang="en-US" dirty="0" smtClean="0"/>
              <a:t>속성값이 같은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반환하는 동등조인</a:t>
            </a:r>
            <a:r>
              <a:rPr lang="en-US" altLang="ko-KR" dirty="0" smtClean="0"/>
              <a:t>(     ), </a:t>
            </a:r>
            <a:r>
              <a:rPr lang="ko-KR" altLang="en-US" dirty="0" smtClean="0"/>
              <a:t>속성 이름이 같은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대상으로 하되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중복 속성을 제거하고 반환함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86" y="1515180"/>
            <a:ext cx="300703" cy="205358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31" y="1844824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88" y="3645024"/>
            <a:ext cx="405593" cy="24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614" y="4293097"/>
            <a:ext cx="366124" cy="20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44" y="4581128"/>
            <a:ext cx="288032" cy="1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세타조인과 동등조인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세타조인</a:t>
            </a:r>
            <a:r>
              <a:rPr lang="en-US" altLang="ko-KR" dirty="0"/>
              <a:t>(theta join, 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조인에 참여하는 두 릴레이션의 속성값을 비교하여 조건을 만족하는 </a:t>
            </a:r>
            <a:r>
              <a:rPr lang="ko-KR" altLang="en-US" dirty="0" smtClean="0"/>
              <a:t>투플만 반환함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동등조인</a:t>
            </a:r>
            <a:r>
              <a:rPr lang="en-US" altLang="ko-KR" dirty="0"/>
              <a:t>(</a:t>
            </a:r>
            <a:r>
              <a:rPr lang="en-US" altLang="ko-KR" dirty="0" err="1"/>
              <a:t>equi</a:t>
            </a:r>
            <a:r>
              <a:rPr lang="en-US" altLang="ko-KR" dirty="0"/>
              <a:t> join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세타조인에서 </a:t>
            </a:r>
            <a:r>
              <a:rPr lang="en-US" altLang="ko-KR" dirty="0"/>
              <a:t>= </a:t>
            </a:r>
            <a:r>
              <a:rPr lang="ko-KR" altLang="en-US" dirty="0"/>
              <a:t>연산자를 사용한 조인을 </a:t>
            </a:r>
            <a:r>
              <a:rPr lang="ko-KR" altLang="en-US" dirty="0" smtClean="0"/>
              <a:t>말함</a:t>
            </a:r>
            <a:endParaRPr lang="en-US" altLang="ko-KR" dirty="0" smtClean="0"/>
          </a:p>
          <a:p>
            <a:pPr lvl="2"/>
            <a:r>
              <a:rPr lang="ko-KR" altLang="en-US" dirty="0"/>
              <a:t>보통 조인 연산이라고 하면 동등조인을 </a:t>
            </a:r>
            <a:r>
              <a:rPr lang="ko-KR" altLang="en-US" dirty="0" smtClean="0"/>
              <a:t>지칭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3848" y="6165304"/>
            <a:ext cx="2736304" cy="288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32500" lnSpcReduction="20000"/>
          </a:bodyPr>
          <a:lstStyle/>
          <a:p>
            <a:r>
              <a:rPr lang="en-US" altLang="ko-KR" sz="3600" b="1" dirty="0" smtClean="0">
                <a:ea typeface="맑은 고딕" pitchFamily="50" charset="-127"/>
              </a:rPr>
              <a:t>※ </a:t>
            </a:r>
            <a:r>
              <a:rPr lang="ko-KR" altLang="en-US" sz="3600" b="1" dirty="0" smtClean="0">
                <a:ea typeface="맑은 고딕" pitchFamily="50" charset="-127"/>
              </a:rPr>
              <a:t>자세한 내용은 책을 참고하세요</a:t>
            </a:r>
            <a:r>
              <a:rPr lang="en-US" altLang="ko-KR" sz="3600" b="1" dirty="0">
                <a:ea typeface="맑은 고딕" pitchFamily="50" charset="-127"/>
              </a:rPr>
              <a:t>.</a:t>
            </a:r>
            <a:endParaRPr lang="ko-KR" altLang="en-US" sz="3600" b="1" dirty="0" smtClean="0"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3" y="4149080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3" y="2276871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0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052737"/>
            <a:ext cx="5438899" cy="624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5556771" cy="453650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62157"/>
            <a:ext cx="2088232" cy="27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5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자연조인</a:t>
            </a:r>
            <a:r>
              <a:rPr lang="en-US" altLang="ko-KR" dirty="0" smtClean="0"/>
              <a:t>(natural join)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614427"/>
            <a:ext cx="5438898" cy="630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60" y="2307564"/>
            <a:ext cx="5040560" cy="431472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35" y="1198403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33547"/>
            <a:ext cx="2088232" cy="28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r>
              <a:rPr lang="ko-KR" altLang="en-US" dirty="0" smtClean="0"/>
              <a:t>외부조인</a:t>
            </a:r>
            <a:r>
              <a:rPr lang="en-US" altLang="ko-KR" dirty="0" smtClean="0"/>
              <a:t>(outer join)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세미조인</a:t>
            </a:r>
            <a:r>
              <a:rPr lang="en-US" altLang="ko-KR" dirty="0" smtClean="0"/>
              <a:t>(semi join)</a:t>
            </a:r>
          </a:p>
          <a:p>
            <a:pPr lvl="1"/>
            <a:r>
              <a:rPr lang="ko-KR" altLang="en-US" dirty="0" smtClean="0"/>
              <a:t>외부조인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자연조인 </a:t>
            </a:r>
            <a:r>
              <a:rPr lang="ko-KR" altLang="en-US" dirty="0"/>
              <a:t>시 조인에 실패한 </a:t>
            </a:r>
            <a:r>
              <a:rPr lang="ko-KR" altLang="en-US" dirty="0" smtClean="0"/>
              <a:t>투플</a:t>
            </a:r>
            <a:r>
              <a:rPr lang="ko-KR" altLang="en-US" dirty="0"/>
              <a:t>을 모두 </a:t>
            </a:r>
            <a:r>
              <a:rPr lang="ko-KR" altLang="en-US" dirty="0" smtClean="0"/>
              <a:t>보여주되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값이 </a:t>
            </a:r>
            <a:r>
              <a:rPr lang="ko-KR" altLang="en-US" dirty="0"/>
              <a:t>없는 대응 속성에는 </a:t>
            </a:r>
            <a:r>
              <a:rPr lang="en-US" altLang="ko-KR" dirty="0"/>
              <a:t>NULL </a:t>
            </a:r>
            <a:r>
              <a:rPr lang="ko-KR" altLang="en-US" dirty="0"/>
              <a:t>값을 채워서 </a:t>
            </a:r>
            <a:r>
              <a:rPr lang="ko-KR" altLang="en-US" dirty="0" smtClean="0"/>
              <a:t>반환함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ko-KR" altLang="en-US" dirty="0" smtClean="0"/>
              <a:t>속</a:t>
            </a:r>
            <a:r>
              <a:rPr lang="ko-KR" altLang="en-US" dirty="0"/>
              <a:t>성을 보여주는 기준 릴레이션 위치에 </a:t>
            </a:r>
            <a:r>
              <a:rPr lang="ko-KR" altLang="en-US" dirty="0" smtClean="0"/>
              <a:t>따라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왼쪽</a:t>
            </a:r>
            <a:r>
              <a:rPr lang="en-US" altLang="ko-KR" dirty="0" smtClean="0"/>
              <a:t> </a:t>
            </a:r>
            <a:r>
              <a:rPr lang="ko-KR" altLang="en-US" dirty="0"/>
              <a:t>외부조인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smtClean="0"/>
              <a:t>외부조인</a:t>
            </a:r>
            <a:r>
              <a:rPr lang="en-US" altLang="ko-KR" dirty="0"/>
              <a:t>, </a:t>
            </a:r>
            <a:r>
              <a:rPr lang="ko-KR" altLang="en-US" dirty="0"/>
              <a:t>완전 </a:t>
            </a:r>
            <a:r>
              <a:rPr lang="ko-KR" altLang="en-US" dirty="0" smtClean="0"/>
              <a:t>외부조인으로 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외부조인의 작성 형식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27336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16832"/>
            <a:ext cx="3200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릴레이션의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/>
              <a:t>행과 열로 구성된 </a:t>
            </a:r>
            <a:r>
              <a:rPr lang="ko-KR" altLang="en-US" dirty="0" smtClean="0"/>
              <a:t>테이블을 말함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552" y="1085503"/>
            <a:ext cx="8424936" cy="199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E64B38"/>
              </a:buClr>
              <a:buFont typeface="Wingdings" pitchFamily="2" charset="2"/>
              <a:buChar char="v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B7363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8" y="1268760"/>
            <a:ext cx="5438898" cy="1411291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2783210"/>
            <a:ext cx="2454628" cy="86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2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16386" name="Picture 2" descr="C:\Users\user\Desktop\MySQL로 배우는 데이터베이스 개론과 실습(2판)_박우창남송휘\05_최종데이터\강의교안_최종\4-9장 강의교안과 이미지 모음\ch02 관계 데이터 모델\그림 2-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84" y="980728"/>
            <a:ext cx="6425236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세미조인</a:t>
            </a:r>
            <a:r>
              <a:rPr lang="en-US" altLang="ko-KR" dirty="0" smtClean="0"/>
              <a:t>(semi join)</a:t>
            </a:r>
          </a:p>
          <a:p>
            <a:pPr lvl="2"/>
            <a:r>
              <a:rPr lang="ko-KR" altLang="en-US" dirty="0"/>
              <a:t>자연조인을 한 후 두 릴레이션 중 한쪽 릴레이션의 결과만 </a:t>
            </a:r>
            <a:r>
              <a:rPr lang="ko-KR" altLang="en-US" dirty="0" smtClean="0"/>
              <a:t>반환함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75507"/>
            <a:ext cx="5438898" cy="6357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33302"/>
            <a:ext cx="5976664" cy="4046633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65932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63988"/>
            <a:ext cx="2016224" cy="26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디비전</a:t>
            </a:r>
            <a:r>
              <a:rPr lang="en-US" altLang="ko-KR" smtClean="0"/>
              <a:t>(division)</a:t>
            </a:r>
            <a:endParaRPr lang="ko-KR" altLang="en-US" dirty="0"/>
          </a:p>
        </p:txBody>
      </p:sp>
      <p:sp>
        <p:nvSpPr>
          <p:cNvPr id="11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다른 연산과 달리 릴레이션 속성값의 집합으로 연산을 </a:t>
            </a:r>
            <a:r>
              <a:rPr lang="ko-KR" altLang="en-US" dirty="0" smtClean="0"/>
              <a:t>수행함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릴레이션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en-US" altLang="ko-KR" dirty="0"/>
              <a:t>S</a:t>
            </a:r>
            <a:r>
              <a:rPr lang="ko-KR" altLang="en-US" dirty="0"/>
              <a:t>에 대한 세 가지 </a:t>
            </a:r>
            <a:r>
              <a:rPr lang="ko-KR" altLang="en-US" dirty="0" err="1"/>
              <a:t>디비전</a:t>
            </a:r>
            <a:r>
              <a:rPr lang="ko-KR" altLang="en-US" dirty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"/>
          <a:stretch/>
        </p:blipFill>
        <p:spPr>
          <a:xfrm>
            <a:off x="971600" y="1772816"/>
            <a:ext cx="4769718" cy="4757826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59" y="1124744"/>
            <a:ext cx="18383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2" r="59662"/>
          <a:stretch/>
        </p:blipFill>
        <p:spPr>
          <a:xfrm>
            <a:off x="5741318" y="6265465"/>
            <a:ext cx="1924000" cy="22132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71600" y="1799406"/>
            <a:ext cx="6693718" cy="4757826"/>
            <a:chOff x="971600" y="1799406"/>
            <a:chExt cx="6693718" cy="475782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7"/>
            <a:stretch/>
          </p:blipFill>
          <p:spPr>
            <a:xfrm>
              <a:off x="971600" y="1799406"/>
              <a:ext cx="4769718" cy="475782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92" r="59662"/>
            <a:stretch/>
          </p:blipFill>
          <p:spPr>
            <a:xfrm>
              <a:off x="5741318" y="6292055"/>
              <a:ext cx="1924000" cy="221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5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마당서점의 지점이 하나인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87513"/>
            <a:ext cx="5438898" cy="6344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73" y="2398415"/>
            <a:ext cx="6842802" cy="4122770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8840"/>
            <a:ext cx="26289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1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마당서점의 </a:t>
            </a:r>
            <a:r>
              <a:rPr lang="ko-KR" altLang="en-US" dirty="0"/>
              <a:t>지점이 </a:t>
            </a:r>
            <a:r>
              <a:rPr lang="ko-KR" altLang="en-US" dirty="0" smtClean="0"/>
              <a:t>둘</a:t>
            </a:r>
            <a:r>
              <a:rPr lang="en-US" altLang="ko-KR" dirty="0" smtClean="0"/>
              <a:t>(A, B)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48" y="1196752"/>
            <a:ext cx="46958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1"/>
          <a:stretch/>
        </p:blipFill>
        <p:spPr>
          <a:xfrm>
            <a:off x="597198" y="1580138"/>
            <a:ext cx="6307000" cy="51601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7" r="34393"/>
          <a:stretch/>
        </p:blipFill>
        <p:spPr>
          <a:xfrm>
            <a:off x="4788024" y="6339383"/>
            <a:ext cx="4232349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카티션</a:t>
            </a:r>
            <a:r>
              <a:rPr lang="ko-KR" altLang="en-US" dirty="0" smtClean="0"/>
              <a:t> </a:t>
            </a:r>
            <a:r>
              <a:rPr lang="ko-KR" altLang="en-US" dirty="0"/>
              <a:t>프로덕트를 사용한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18395"/>
            <a:ext cx="5438898" cy="624225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0483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2780928"/>
            <a:ext cx="5611305" cy="239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8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4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 bwMode="auto">
          <a:xfrm>
            <a:off x="971600" y="980728"/>
            <a:ext cx="5611304" cy="584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2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12" name="내용 개체 틀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 smtClean="0"/>
              <a:t>조인을 사용한 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3987"/>
            <a:ext cx="50006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3"/>
          <a:stretch/>
        </p:blipFill>
        <p:spPr bwMode="auto">
          <a:xfrm>
            <a:off x="1043608" y="2060848"/>
            <a:ext cx="5590030" cy="239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25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관계대수 사용 예제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5"/>
          <a:stretch/>
        </p:blipFill>
        <p:spPr bwMode="auto">
          <a:xfrm>
            <a:off x="1043608" y="1124744"/>
            <a:ext cx="5590030" cy="42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4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5</a:t>
            </a:r>
            <a:r>
              <a:rPr lang="ko-KR" altLang="en-US" dirty="0"/>
              <a:t>권의 도서 </a:t>
            </a:r>
            <a:r>
              <a:rPr lang="ko-KR" altLang="en-US" dirty="0" smtClean="0"/>
              <a:t>데이터를 </a:t>
            </a:r>
            <a:r>
              <a:rPr lang="ko-KR" altLang="en-US" dirty="0"/>
              <a:t>저장하는 </a:t>
            </a:r>
            <a:r>
              <a:rPr lang="ko-KR" altLang="en-US" dirty="0" smtClean="0"/>
              <a:t>가장 쉬운 방법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2-1]</a:t>
            </a:r>
            <a:r>
              <a:rPr lang="ko-KR" altLang="en-US" dirty="0"/>
              <a:t>의 도서 릴레이션의 경우 각 </a:t>
            </a:r>
            <a:r>
              <a:rPr lang="ko-KR" altLang="en-US" dirty="0" smtClean="0"/>
              <a:t>도</a:t>
            </a:r>
            <a:r>
              <a:rPr lang="ko-KR" altLang="en-US" dirty="0"/>
              <a:t>서는 네 개의 집합인 도서번호</a:t>
            </a:r>
            <a:r>
              <a:rPr lang="en-US" altLang="ko-KR" dirty="0"/>
              <a:t>, </a:t>
            </a:r>
            <a:r>
              <a:rPr lang="ko-KR" altLang="en-US" dirty="0"/>
              <a:t>도서이름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가격의 원소값으로 구성되어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각 집합을 </a:t>
            </a:r>
            <a:r>
              <a:rPr lang="ko-KR" altLang="en-US" dirty="0"/>
              <a:t>구성하는 </a:t>
            </a:r>
            <a:r>
              <a:rPr lang="ko-KR" altLang="en-US" dirty="0" smtClean="0"/>
              <a:t>원소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84784"/>
            <a:ext cx="63246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797152"/>
            <a:ext cx="71247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05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스키마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릴레이션 인스턴스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데이터베이스 시스템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무결성 제약조건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참조 무결성 제약조건의 옵션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관계대수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디비전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관계 데이터 모델의 개념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관계</a:t>
            </a:r>
            <a:r>
              <a:rPr lang="en-US" altLang="ko-KR" dirty="0" smtClean="0"/>
              <a:t>(relationship)</a:t>
            </a:r>
          </a:p>
          <a:p>
            <a:pPr lvl="1"/>
            <a:r>
              <a:rPr lang="ko-KR" altLang="en-US" dirty="0"/>
              <a:t>릴레이션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내의 관계와 릴레이션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간의 관계가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내의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릴레이션 안에 있는 데이터들의 집합으로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/>
              <a:t>릴레이션 간의 </a:t>
            </a:r>
            <a:r>
              <a:rPr lang="ko-KR" altLang="en-US" dirty="0" smtClean="0"/>
              <a:t>관계 </a:t>
            </a:r>
            <a:r>
              <a:rPr lang="en-US" altLang="ko-KR" dirty="0" smtClean="0"/>
              <a:t>: </a:t>
            </a:r>
            <a:r>
              <a:rPr lang="ko-KR" altLang="en-US" dirty="0"/>
              <a:t>릴레이션을 식별 가능한 값을 이용해 </a:t>
            </a:r>
            <a:r>
              <a:rPr lang="ko-KR" altLang="en-US" dirty="0" smtClean="0"/>
              <a:t>표현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도서 </a:t>
            </a:r>
            <a:r>
              <a:rPr lang="ko-KR" altLang="en-US" dirty="0" smtClean="0"/>
              <a:t>릴레이션의 </a:t>
            </a:r>
            <a:r>
              <a:rPr lang="ko-KR" altLang="en-US" dirty="0"/>
              <a:t>‘도서번호’와 고객 릴레이션의 ‘고객번호’</a:t>
            </a:r>
            <a:r>
              <a:rPr lang="ko-KR" altLang="en-US" dirty="0" smtClean="0"/>
              <a:t>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주문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저장하여 </a:t>
            </a:r>
            <a:r>
              <a:rPr lang="ko-KR" altLang="en-US" dirty="0"/>
              <a:t>관계를 </a:t>
            </a:r>
            <a:r>
              <a:rPr lang="ko-KR" altLang="en-US" dirty="0" smtClean="0"/>
              <a:t>표현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12976"/>
            <a:ext cx="28670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릴레이션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스키마와 인스턴스로 </a:t>
            </a:r>
            <a:r>
              <a:rPr lang="ko-KR" altLang="en-US" dirty="0" smtClean="0"/>
              <a:t>이루어짐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2-3]</a:t>
            </a:r>
            <a:r>
              <a:rPr lang="ko-KR" altLang="en-US" dirty="0"/>
              <a:t>의 도서 릴레이션을 보면 도서번호</a:t>
            </a:r>
            <a:r>
              <a:rPr lang="en-US" altLang="ko-KR" dirty="0"/>
              <a:t>, </a:t>
            </a:r>
            <a:r>
              <a:rPr lang="ko-KR" altLang="en-US" dirty="0"/>
              <a:t>도서이름</a:t>
            </a:r>
            <a:r>
              <a:rPr lang="en-US" altLang="ko-KR" dirty="0"/>
              <a:t>, </a:t>
            </a:r>
            <a:r>
              <a:rPr lang="ko-KR" altLang="en-US" dirty="0"/>
              <a:t>출판사</a:t>
            </a:r>
            <a:r>
              <a:rPr lang="en-US" altLang="ko-KR" dirty="0"/>
              <a:t>, </a:t>
            </a:r>
            <a:r>
              <a:rPr lang="ko-KR" altLang="en-US" dirty="0"/>
              <a:t>가격은 릴레이션의 </a:t>
            </a:r>
            <a:r>
              <a:rPr lang="ko-KR" altLang="en-US" dirty="0" smtClean="0"/>
              <a:t>데이터 구조를 구성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5334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8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릴레이션 스키마와 인스턴스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릴레이션 스키마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릴레이션 스키마의 </a:t>
            </a:r>
            <a:r>
              <a:rPr lang="ko-KR" altLang="en-US" dirty="0" smtClean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도메인</a:t>
            </a:r>
            <a:r>
              <a:rPr lang="en-US" altLang="ko-KR" dirty="0" smtClean="0"/>
              <a:t>(domain)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속성이 가질 수 있는 값의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차수</a:t>
            </a:r>
            <a:r>
              <a:rPr lang="en-US" altLang="ko-KR" dirty="0" smtClean="0"/>
              <a:t>(degree)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속성의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릴레이션 </a:t>
            </a:r>
            <a:r>
              <a:rPr lang="ko-KR" altLang="en-US" dirty="0" smtClean="0"/>
              <a:t>스키마의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속성 </a:t>
            </a:r>
            <a:r>
              <a:rPr lang="en-US" altLang="ko-KR" dirty="0"/>
              <a:t>1, </a:t>
            </a:r>
            <a:r>
              <a:rPr lang="ko-KR" altLang="en-US" dirty="0"/>
              <a:t>속성 </a:t>
            </a:r>
            <a:r>
              <a:rPr lang="en-US" altLang="ko-KR" dirty="0"/>
              <a:t>2, </a:t>
            </a:r>
            <a:r>
              <a:rPr lang="ko-KR" altLang="en-US" dirty="0"/>
              <a:t>속성 </a:t>
            </a:r>
            <a:r>
              <a:rPr lang="en-US" altLang="ko-KR" dirty="0"/>
              <a:t>3, </a:t>
            </a:r>
            <a:r>
              <a:rPr lang="en-US" altLang="ko-KR" dirty="0" smtClean="0"/>
              <a:t>…)</a:t>
            </a:r>
          </a:p>
          <a:p>
            <a:pPr lvl="1"/>
            <a:r>
              <a:rPr lang="ko-KR" altLang="en-US" dirty="0" smtClean="0"/>
              <a:t>릴레이션 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속성 </a:t>
            </a:r>
            <a:r>
              <a:rPr lang="en-US" altLang="ko-KR" dirty="0"/>
              <a:t>1: </a:t>
            </a:r>
            <a:r>
              <a:rPr lang="ko-KR" altLang="en-US" dirty="0"/>
              <a:t>도메인 </a:t>
            </a:r>
            <a:r>
              <a:rPr lang="en-US" altLang="ko-KR" dirty="0"/>
              <a:t>1, </a:t>
            </a:r>
            <a:r>
              <a:rPr lang="ko-KR" altLang="en-US" dirty="0"/>
              <a:t>속성 </a:t>
            </a:r>
            <a:r>
              <a:rPr lang="en-US" altLang="ko-KR" dirty="0"/>
              <a:t>2: </a:t>
            </a:r>
            <a:r>
              <a:rPr lang="ko-KR" altLang="en-US" dirty="0"/>
              <a:t>도메인 </a:t>
            </a:r>
            <a:r>
              <a:rPr lang="en-US" altLang="ko-KR" dirty="0"/>
              <a:t>2, </a:t>
            </a:r>
            <a:r>
              <a:rPr lang="ko-KR" altLang="en-US" dirty="0"/>
              <a:t>속성 </a:t>
            </a:r>
            <a:r>
              <a:rPr lang="en-US" altLang="ko-KR" dirty="0"/>
              <a:t>3: </a:t>
            </a:r>
            <a:r>
              <a:rPr lang="ko-KR" altLang="en-US" dirty="0" smtClean="0"/>
              <a:t>도메인 </a:t>
            </a:r>
            <a:r>
              <a:rPr lang="en-US" altLang="ko-KR" dirty="0" smtClean="0"/>
              <a:t>3</a:t>
            </a:r>
            <a:r>
              <a:rPr lang="en-US" altLang="ko-KR" dirty="0"/>
              <a:t>, </a:t>
            </a:r>
            <a:r>
              <a:rPr lang="en-US" altLang="ko-KR" dirty="0" smtClean="0"/>
              <a:t>…)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4149080"/>
            <a:ext cx="71532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7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7844</TotalTime>
  <Words>2446</Words>
  <Application>Microsoft Office PowerPoint</Application>
  <PresentationFormat>화면 슬라이드 쇼(4:3)</PresentationFormat>
  <Paragraphs>462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HY견고딕</vt:lpstr>
      <vt:lpstr>맑은 고딕</vt:lpstr>
      <vt:lpstr>Arial</vt:lpstr>
      <vt:lpstr>Wingdings</vt:lpstr>
      <vt:lpstr>바인드소프트</vt:lpstr>
      <vt:lpstr>Chapter 02  관계 데이터 모델</vt:lpstr>
      <vt:lpstr>목차 </vt:lpstr>
      <vt:lpstr>학습목표</vt:lpstr>
      <vt:lpstr>PowerPoint 프레젠테이션</vt:lpstr>
      <vt:lpstr>1. 관계 데이터 모델의 개념</vt:lpstr>
      <vt:lpstr>1. 관계 데이터 모델의 개념</vt:lpstr>
      <vt:lpstr>1. 관계 데이터 모델의 개념</vt:lpstr>
      <vt:lpstr>2. 릴레이션 스키마와 인스턴스</vt:lpstr>
      <vt:lpstr>2. 릴레이션 스키마와 인스턴스</vt:lpstr>
      <vt:lpstr>2. 릴레이션 스키마와 인스턴스</vt:lpstr>
      <vt:lpstr>3. 릴레이션의 특징</vt:lpstr>
      <vt:lpstr>3. 릴레이션의 특징</vt:lpstr>
      <vt:lpstr>4. 관계 데이터 모델</vt:lpstr>
      <vt:lpstr>PowerPoint 프레젠테이션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1. 키</vt:lpstr>
      <vt:lpstr>2. 무결성 제약조건</vt:lpstr>
      <vt:lpstr>2. 무결성 제약조건</vt:lpstr>
      <vt:lpstr>3. 무결성 제약조건의 수행</vt:lpstr>
      <vt:lpstr>3. 무결성 제약조건의 수행</vt:lpstr>
      <vt:lpstr>3. 무결성 제약조건의 수행</vt:lpstr>
      <vt:lpstr>3. 무결성 제약조건의 수행</vt:lpstr>
      <vt:lpstr>PowerPoint 프레젠테이션</vt:lpstr>
      <vt:lpstr>1. 관계대수</vt:lpstr>
      <vt:lpstr>1. 관계대수</vt:lpstr>
      <vt:lpstr>1. 관계대수</vt:lpstr>
      <vt:lpstr>1. 관계대수</vt:lpstr>
      <vt:lpstr>1. 관계대수</vt:lpstr>
      <vt:lpstr>1. 관계대수</vt:lpstr>
      <vt:lpstr>2. 셀렉션과 프로젝션</vt:lpstr>
      <vt:lpstr>2. 셀렉션과 프로젝션</vt:lpstr>
      <vt:lpstr>3. 집합 연산</vt:lpstr>
      <vt:lpstr>3. 집합 연산</vt:lpstr>
      <vt:lpstr>3. 집합 연산</vt:lpstr>
      <vt:lpstr>3. 집합 연산</vt:lpstr>
      <vt:lpstr>3. 집합 연산</vt:lpstr>
      <vt:lpstr>4. 조인</vt:lpstr>
      <vt:lpstr>4. 조인</vt:lpstr>
      <vt:lpstr>4. 조인</vt:lpstr>
      <vt:lpstr>4. 조인</vt:lpstr>
      <vt:lpstr>4. 조인</vt:lpstr>
      <vt:lpstr>4. 조인</vt:lpstr>
      <vt:lpstr>4. 조인</vt:lpstr>
      <vt:lpstr>4. 조인</vt:lpstr>
      <vt:lpstr>5. 디비전(division)</vt:lpstr>
      <vt:lpstr>6. 관계대수 사용 예제</vt:lpstr>
      <vt:lpstr>6. 관계대수 사용 예제</vt:lpstr>
      <vt:lpstr>6. 관계대수 사용 예제</vt:lpstr>
      <vt:lpstr>6. 관계대수 사용 예제</vt:lpstr>
      <vt:lpstr>6. 관계대수 사용 예제</vt:lpstr>
      <vt:lpstr>6. 관계대수 사용 예제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Sugil</cp:lastModifiedBy>
  <cp:revision>913</cp:revision>
  <dcterms:created xsi:type="dcterms:W3CDTF">2012-07-11T10:23:22Z</dcterms:created>
  <dcterms:modified xsi:type="dcterms:W3CDTF">2024-02-13T06:58:45Z</dcterms:modified>
</cp:coreProperties>
</file>